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26" r:id="rId5"/>
    <p:sldId id="308" r:id="rId6"/>
    <p:sldId id="311" r:id="rId7"/>
    <p:sldId id="312" r:id="rId8"/>
    <p:sldId id="539" r:id="rId9"/>
    <p:sldId id="533" r:id="rId10"/>
    <p:sldId id="522" r:id="rId11"/>
    <p:sldId id="542" r:id="rId12"/>
    <p:sldId id="536" r:id="rId13"/>
    <p:sldId id="535" r:id="rId14"/>
    <p:sldId id="534" r:id="rId15"/>
    <p:sldId id="541" r:id="rId16"/>
  </p:sldIdLst>
  <p:sldSz cx="17610138" cy="9906000"/>
  <p:notesSz cx="7010400" cy="9296400"/>
  <p:custDataLst>
    <p:tags r:id="rId19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55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35" autoAdjust="0"/>
    <p:restoredTop sz="93910" autoAdjust="0"/>
  </p:normalViewPr>
  <p:slideViewPr>
    <p:cSldViewPr>
      <p:cViewPr varScale="1">
        <p:scale>
          <a:sx n="83" d="100"/>
          <a:sy n="83" d="100"/>
        </p:scale>
        <p:origin x="750" y="96"/>
      </p:cViewPr>
      <p:guideLst>
        <p:guide orient="horz" pos="3120"/>
        <p:guide pos="55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56"/>
    </p:cViewPr>
  </p:sorterViewPr>
  <p:notesViewPr>
    <p:cSldViewPr>
      <p:cViewPr varScale="1">
        <p:scale>
          <a:sx n="51" d="100"/>
          <a:sy n="51" d="100"/>
        </p:scale>
        <p:origin x="-2994" y="-108"/>
      </p:cViewPr>
      <p:guideLst>
        <p:guide orient="horz" pos="2928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970159" y="1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BD573-44A0-4044-B946-F5F66F3728CD}" type="datetimeFigureOut">
              <a:rPr lang="nb-NO" smtClean="0"/>
              <a:t>28.02.2023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A54E1-1831-4AE8-ADF6-82D876CC198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9148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C4035-981E-43EB-877B-D2B274007285}" type="datetimeFigureOut">
              <a:rPr lang="en-US" smtClean="0"/>
              <a:pPr/>
              <a:t>2/28/2023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36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209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761" y="3077283"/>
            <a:ext cx="14968617" cy="21233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521" y="5613401"/>
            <a:ext cx="12327097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B47C-D39D-4EE3-A4FC-4766FC9DFA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3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1710" y="6934200"/>
            <a:ext cx="10566083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51710" y="885119"/>
            <a:ext cx="10566083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1710" y="7752822"/>
            <a:ext cx="10566083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B47C-D39D-4EE3-A4FC-4766FC9DFA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1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B47C-D39D-4EE3-A4FC-4766FC9DFA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95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511" y="573264"/>
            <a:ext cx="2971712" cy="122082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82" y="573264"/>
            <a:ext cx="8621631" cy="122082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B47C-D39D-4EE3-A4FC-4766FC9DFA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63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952" y="396699"/>
            <a:ext cx="13471679" cy="1651000"/>
          </a:xfrm>
        </p:spPr>
        <p:txBody>
          <a:bodyPr lIns="108000" anchor="b">
            <a:noAutofit/>
          </a:bodyPr>
          <a:lstStyle>
            <a:lvl1pPr algn="l">
              <a:defRPr sz="6000">
                <a:latin typeface="Trebuchet M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7953" y="2311401"/>
            <a:ext cx="10630792" cy="6480000"/>
          </a:xfrm>
        </p:spPr>
        <p:txBody>
          <a:bodyPr lIns="144000">
            <a:normAutofit/>
          </a:bodyPr>
          <a:lstStyle>
            <a:lvl1pPr marL="273050" indent="-1778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ED1C24"/>
              </a:buClr>
              <a:buFont typeface="Arial" pitchFamily="34" charset="0"/>
              <a:buChar char="•"/>
              <a:defRPr sz="1100">
                <a:latin typeface="+mn-lt"/>
                <a:ea typeface="Verdana" pitchFamily="34" charset="0"/>
                <a:cs typeface="Verdana" pitchFamily="34" charset="0"/>
              </a:defRPr>
            </a:lvl1pPr>
            <a:lvl2pPr marL="627063" indent="-18415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ED1C24"/>
              </a:buClr>
              <a:buFont typeface="Arial" pitchFamily="34" charset="0"/>
              <a:buChar char="•"/>
              <a:defRPr sz="1100">
                <a:latin typeface="+mn-lt"/>
                <a:ea typeface="Verdana" pitchFamily="34" charset="0"/>
                <a:cs typeface="Verdana" pitchFamily="34" charset="0"/>
              </a:defRPr>
            </a:lvl2pPr>
            <a:lvl3pPr marL="982663" indent="-176213" defTabSz="917575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ED1C24"/>
              </a:buClr>
              <a:buFont typeface="Arial" pitchFamily="34" charset="0"/>
              <a:buChar char="•"/>
              <a:tabLst/>
              <a:defRPr sz="1100">
                <a:latin typeface="+mn-lt"/>
                <a:ea typeface="Verdana" pitchFamily="34" charset="0"/>
                <a:cs typeface="Verdana" pitchFamily="34" charset="0"/>
              </a:defRPr>
            </a:lvl3pPr>
            <a:lvl4pPr marL="1350963" indent="-17780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ED1C24"/>
              </a:buClr>
              <a:buFont typeface="Arial" pitchFamily="34" charset="0"/>
              <a:buChar char="•"/>
              <a:defRPr sz="1100">
                <a:latin typeface="+mn-lt"/>
                <a:ea typeface="Verdana" pitchFamily="34" charset="0"/>
                <a:cs typeface="Verdana" pitchFamily="34" charset="0"/>
              </a:defRPr>
            </a:lvl4pPr>
            <a:lvl5pPr marL="1706563" indent="-176213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ED1C24"/>
              </a:buClr>
              <a:buFont typeface="Arial" pitchFamily="34" charset="0"/>
              <a:buChar char="•"/>
              <a:defRPr sz="1100"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57952" y="9181396"/>
            <a:ext cx="3698078" cy="527403"/>
          </a:xfrm>
        </p:spPr>
        <p:txBody>
          <a:bodyPr/>
          <a:lstStyle>
            <a:lvl1pPr algn="l">
              <a:defRPr sz="9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0550" y="9181396"/>
            <a:ext cx="1849039" cy="527403"/>
          </a:xfrm>
        </p:spPr>
        <p:txBody>
          <a:bodyPr/>
          <a:lstStyle>
            <a:lvl1pPr algn="ctr">
              <a:defRPr sz="1000" b="1" i="0">
                <a:solidFill>
                  <a:schemeClr val="bg1"/>
                </a:solidFill>
              </a:defRPr>
            </a:lvl1pPr>
          </a:lstStyle>
          <a:p>
            <a:fld id="{8F10B47C-D39D-4EE3-A4FC-4766FC9DFA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496226" y="2031730"/>
            <a:ext cx="14113912" cy="112959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271111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7610138" cy="3584848"/>
          </a:xfrm>
        </p:spPr>
        <p:txBody>
          <a:bodyPr lIns="108000" anchor="b">
            <a:noAutofit/>
          </a:bodyPr>
          <a:lstStyle>
            <a:lvl1pPr algn="ctr">
              <a:defRPr sz="60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767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080" y="6365523"/>
            <a:ext cx="14968617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080" y="4198587"/>
            <a:ext cx="14968617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B47C-D39D-4EE3-A4FC-4766FC9DFA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45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382" y="3338691"/>
            <a:ext cx="5796670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0554" y="3338691"/>
            <a:ext cx="5796670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B47C-D39D-4EE3-A4FC-4766FC9DFA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59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07" y="396699"/>
            <a:ext cx="15849124" cy="165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508" y="2217386"/>
            <a:ext cx="7780869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508" y="3141486"/>
            <a:ext cx="7780869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45707" y="2217386"/>
            <a:ext cx="7783925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45707" y="3141486"/>
            <a:ext cx="7783925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B47C-D39D-4EE3-A4FC-4766FC9DFA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60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B47C-D39D-4EE3-A4FC-4766FC9DFA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72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B47C-D39D-4EE3-A4FC-4766FC9DFA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255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08" y="394406"/>
            <a:ext cx="579361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5075" y="394407"/>
            <a:ext cx="9844558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0508" y="2072923"/>
            <a:ext cx="579361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B47C-D39D-4EE3-A4FC-4766FC9DFA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86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7008957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59" imgH="360" progId="TCLayout.ActiveDocument.1">
                  <p:embed/>
                </p:oleObj>
              </mc:Choice>
              <mc:Fallback>
                <p:oleObj name="think-cell Slide" r:id="rId1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507" y="396699"/>
            <a:ext cx="15849124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507" y="2311401"/>
            <a:ext cx="15849124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507" y="9181396"/>
            <a:ext cx="410903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6797" y="9181396"/>
            <a:ext cx="5576544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20599" y="9181396"/>
            <a:ext cx="410903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0B47C-D39D-4EE3-A4FC-4766FC9DFA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22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21.JP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oleObject" Target="../embeddings/oleObject5.bin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vimeo.com/366197365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34040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610137" cy="990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46CC882-E5AF-49D8-83D0-1B814DC8EC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r="9413" b="-1"/>
          <a:stretch/>
        </p:blipFill>
        <p:spPr>
          <a:xfrm>
            <a:off x="19005" y="-16884"/>
            <a:ext cx="17610117" cy="9905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43588" y="1047992"/>
            <a:ext cx="9962281" cy="64388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11500" dirty="0">
                <a:solidFill>
                  <a:srgbClr val="FFFFFF"/>
                </a:solidFill>
                <a:latin typeface="+mj-lt"/>
              </a:rPr>
              <a:t>Halden </a:t>
            </a:r>
            <a:r>
              <a:rPr lang="en-US" sz="11500" dirty="0" err="1">
                <a:solidFill>
                  <a:srgbClr val="FFFFFF"/>
                </a:solidFill>
                <a:latin typeface="+mj-lt"/>
              </a:rPr>
              <a:t>Videregående</a:t>
            </a:r>
            <a:r>
              <a:rPr lang="en-US" sz="11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1500" dirty="0" err="1">
                <a:solidFill>
                  <a:srgbClr val="FFFFFF"/>
                </a:solidFill>
                <a:latin typeface="+mj-lt"/>
              </a:rPr>
              <a:t>Skole</a:t>
            </a:r>
            <a:endParaRPr lang="en-US" sz="11500" dirty="0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8333" y="3302000"/>
            <a:ext cx="0" cy="3302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lassholder for innhold 3">
            <a:extLst>
              <a:ext uri="{FF2B5EF4-FFF2-40B4-BE49-F238E27FC236}">
                <a16:creationId xmlns:a16="http://schemas.microsoft.com/office/drawing/2014/main" id="{85670E5E-6843-4450-B41E-E9223FE819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869" y="9129464"/>
            <a:ext cx="1245017" cy="5355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46487" y="7710946"/>
            <a:ext cx="511717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2800" dirty="0"/>
              <a:t>Rotary 27. februar 2023 </a:t>
            </a:r>
          </a:p>
          <a:p>
            <a:pPr algn="ctr"/>
            <a:r>
              <a:rPr lang="nb-NO" sz="2800" dirty="0"/>
              <a:t>Henrik Bjørneby, PUAS/Saugbrugs</a:t>
            </a:r>
          </a:p>
          <a:p>
            <a:pPr algn="ctr"/>
            <a:r>
              <a:rPr lang="nb-NO" sz="2800" dirty="0"/>
              <a:t>Anders Idebøen, PUAS/Ringstad</a:t>
            </a:r>
          </a:p>
        </p:txBody>
      </p:sp>
    </p:spTree>
    <p:extLst>
      <p:ext uri="{BB962C8B-B14F-4D97-AF65-F5344CB8AC3E}">
        <p14:creationId xmlns:p14="http://schemas.microsoft.com/office/powerpoint/2010/main" val="2143290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50378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Bilde 4" descr="Et bilde som inneholder utendørs, flere&#10;&#10;Automatisk generert beskrivelse">
            <a:extLst>
              <a:ext uri="{FF2B5EF4-FFF2-40B4-BE49-F238E27FC236}">
                <a16:creationId xmlns:a16="http://schemas.microsoft.com/office/drawing/2014/main" id="{BD94B5CC-EDF3-49FE-8121-FE9C9748A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05" y="1208584"/>
            <a:ext cx="11254928" cy="844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0921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Bilde 15" descr="Et bilde som inneholder gulv, innendørs, rom, tak&#10;&#10;Automatisk generert beskrivelse">
            <a:extLst>
              <a:ext uri="{FF2B5EF4-FFF2-40B4-BE49-F238E27FC236}">
                <a16:creationId xmlns:a16="http://schemas.microsoft.com/office/drawing/2014/main" id="{211336FE-053D-4B77-8CE0-D55284EBE2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710" y="3417520"/>
            <a:ext cx="5687392" cy="4271784"/>
          </a:xfrm>
          <a:prstGeom prst="rect">
            <a:avLst/>
          </a:prstGeom>
        </p:spPr>
      </p:pic>
      <p:pic>
        <p:nvPicPr>
          <p:cNvPr id="20" name="Bilde 19" descr="Et bilde som inneholder innendørs, gulv, bygning, tak&#10;&#10;Automatisk generert beskrivelse">
            <a:extLst>
              <a:ext uri="{FF2B5EF4-FFF2-40B4-BE49-F238E27FC236}">
                <a16:creationId xmlns:a16="http://schemas.microsoft.com/office/drawing/2014/main" id="{7419F77F-9122-4EE7-A6D7-74B3230292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848" y="0"/>
            <a:ext cx="5714289" cy="3417520"/>
          </a:xfrm>
          <a:prstGeom prst="rect">
            <a:avLst/>
          </a:prstGeom>
        </p:spPr>
      </p:pic>
      <p:pic>
        <p:nvPicPr>
          <p:cNvPr id="5" name="Bilde 4" descr="Et bilde som inneholder tre, utendørs, himmel, natur&#10;&#10;Automatisk generert beskrivelse">
            <a:extLst>
              <a:ext uri="{FF2B5EF4-FFF2-40B4-BE49-F238E27FC236}">
                <a16:creationId xmlns:a16="http://schemas.microsoft.com/office/drawing/2014/main" id="{B2547C0C-EE63-4128-9AE9-59DE6CFE42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91709" cy="6681192"/>
          </a:xfrm>
          <a:prstGeom prst="rect">
            <a:avLst/>
          </a:prstGeom>
        </p:spPr>
      </p:pic>
      <p:pic>
        <p:nvPicPr>
          <p:cNvPr id="18" name="Bilde 17" descr="Et bilde som inneholder gulv, innendørs, tak, rom&#10;&#10;Automatisk generert beskrivelse">
            <a:extLst>
              <a:ext uri="{FF2B5EF4-FFF2-40B4-BE49-F238E27FC236}">
                <a16:creationId xmlns:a16="http://schemas.microsoft.com/office/drawing/2014/main" id="{FC1DF27F-2480-4F69-9471-FE9758BF4B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9" b="10798"/>
          <a:stretch/>
        </p:blipFill>
        <p:spPr>
          <a:xfrm>
            <a:off x="1964309" y="6346766"/>
            <a:ext cx="773564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84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2031776"/>
            <a:ext cx="17610138" cy="3584848"/>
          </a:xfrm>
        </p:spPr>
        <p:txBody>
          <a:bodyPr/>
          <a:lstStyle/>
          <a:p>
            <a:pPr algn="l"/>
            <a:r>
              <a:rPr lang="nb-NO" dirty="0"/>
              <a:t>		Takk for oppmerksomhetens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288658" y="7662824"/>
            <a:ext cx="13321480" cy="66740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>
              <a:buSzPct val="100000"/>
            </a:pPr>
            <a:r>
              <a:rPr lang="nb-NO" sz="3200" dirty="0">
                <a:solidFill>
                  <a:schemeClr val="bg1"/>
                </a:solidFill>
              </a:rPr>
              <a:t>Henrik Bjørneby: (+47) 92896013</a:t>
            </a:r>
          </a:p>
          <a:p>
            <a:pPr marL="742950" lvl="2" indent="-342900">
              <a:buSzPct val="100000"/>
            </a:pPr>
            <a:endParaRPr lang="nb-NO" sz="3200" dirty="0">
              <a:solidFill>
                <a:schemeClr val="bg1"/>
              </a:solidFill>
            </a:endParaRPr>
          </a:p>
          <a:p>
            <a:pPr marL="742950" lvl="2" indent="-342900">
              <a:buSzPct val="100000"/>
            </a:pPr>
            <a:r>
              <a:rPr lang="nb-NO" sz="3200" dirty="0">
                <a:solidFill>
                  <a:schemeClr val="bg1"/>
                </a:solidFill>
              </a:rPr>
              <a:t>Anders Idebøen – (+47)95024538</a:t>
            </a:r>
            <a:endParaRPr lang="nb-NO" sz="800" dirty="0">
              <a:solidFill>
                <a:schemeClr val="bg1"/>
              </a:solidFill>
            </a:endParaRPr>
          </a:p>
          <a:p>
            <a:pPr marL="265113" indent="-214313">
              <a:buSzPct val="100000"/>
            </a:pPr>
            <a:r>
              <a:rPr lang="nb-NO" sz="1600" b="1" dirty="0"/>
              <a:t>endom</a:t>
            </a:r>
          </a:p>
        </p:txBody>
      </p:sp>
      <p:sp>
        <p:nvSpPr>
          <p:cNvPr id="4" name="Rektangel 3"/>
          <p:cNvSpPr/>
          <p:nvPr/>
        </p:nvSpPr>
        <p:spPr>
          <a:xfrm>
            <a:off x="14997757" y="9601362"/>
            <a:ext cx="1838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400">
                <a:solidFill>
                  <a:schemeClr val="bg1"/>
                </a:solidFill>
              </a:rPr>
              <a:t>Foto: Morten M. Viken</a:t>
            </a:r>
            <a:endParaRPr lang="en-US" dirty="0"/>
          </a:p>
        </p:txBody>
      </p:sp>
      <p:pic>
        <p:nvPicPr>
          <p:cNvPr id="9" name="Plassholder for innhold 3">
            <a:extLst>
              <a:ext uri="{FF2B5EF4-FFF2-40B4-BE49-F238E27FC236}">
                <a16:creationId xmlns:a16="http://schemas.microsoft.com/office/drawing/2014/main" id="{8B332A8C-11E9-4664-8172-3504CA69B6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745" y="688411"/>
            <a:ext cx="2992847" cy="1287489"/>
          </a:xfrm>
          <a:prstGeom prst="rect">
            <a:avLst/>
          </a:prstGeom>
        </p:spPr>
      </p:pic>
      <p:pic>
        <p:nvPicPr>
          <p:cNvPr id="10" name="Bilde 1" descr="saugbrug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6368" y="2383666"/>
            <a:ext cx="2705605" cy="6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2F4577A-EBB3-8628-B41C-E0245FFE1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61" y="1640810"/>
            <a:ext cx="7486351" cy="5616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37F091-E09A-3AF4-F1BE-B45F4C8C7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189" y="3321956"/>
            <a:ext cx="1205482" cy="118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866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941" y="4145823"/>
            <a:ext cx="8310790" cy="569338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2031776"/>
            <a:ext cx="17610138" cy="3584848"/>
          </a:xfrm>
        </p:spPr>
        <p:txBody>
          <a:bodyPr/>
          <a:lstStyle/>
          <a:p>
            <a:pPr algn="l"/>
            <a:r>
              <a:rPr lang="nb-NO" dirty="0"/>
              <a:t>		Kort om oss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897733" y="1697088"/>
            <a:ext cx="13321480" cy="66740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>
              <a:buSzPct val="100000"/>
            </a:pPr>
            <a:r>
              <a:rPr lang="nb-NO" sz="3600" dirty="0">
                <a:solidFill>
                  <a:schemeClr val="bg1"/>
                </a:solidFill>
              </a:rPr>
              <a:t>Porsnes Utvikling AS (PUAS), et selskap eid av</a:t>
            </a:r>
            <a:endParaRPr lang="nb-NO" sz="2800" dirty="0">
              <a:solidFill>
                <a:schemeClr val="bg1"/>
              </a:solidFill>
            </a:endParaRPr>
          </a:p>
          <a:p>
            <a:pPr marL="1117600" lvl="2" indent="-184150">
              <a:buSzPct val="100000"/>
            </a:pPr>
            <a:r>
              <a:rPr lang="nb-NO" sz="3200" dirty="0">
                <a:solidFill>
                  <a:schemeClr val="bg1"/>
                </a:solidFill>
              </a:rPr>
              <a:t>Norske Skog Saugbrugs – etablert i 1856</a:t>
            </a:r>
          </a:p>
          <a:p>
            <a:pPr marL="1574800" lvl="3" indent="-184150">
              <a:buSzPct val="100000"/>
            </a:pPr>
            <a:r>
              <a:rPr lang="nb-NO" sz="2800" dirty="0">
                <a:solidFill>
                  <a:schemeClr val="bg1"/>
                </a:solidFill>
              </a:rPr>
              <a:t>Hjørnestensbedrift som besitter betydelige areal i og rundt Halden sentrum</a:t>
            </a:r>
          </a:p>
          <a:p>
            <a:pPr marL="1117600" lvl="2" indent="-184150">
              <a:buSzPct val="100000"/>
            </a:pPr>
            <a:endParaRPr lang="nb-NO" sz="3200" dirty="0">
              <a:solidFill>
                <a:schemeClr val="bg1"/>
              </a:solidFill>
            </a:endParaRPr>
          </a:p>
          <a:p>
            <a:pPr marL="1117600" lvl="2" indent="-184150">
              <a:buSzPct val="100000"/>
            </a:pPr>
            <a:r>
              <a:rPr lang="nb-NO" sz="3200" dirty="0">
                <a:solidFill>
                  <a:schemeClr val="bg1"/>
                </a:solidFill>
              </a:rPr>
              <a:t>Ringstadgruppen – familieselskap med røtter tilbake til 1894</a:t>
            </a:r>
          </a:p>
          <a:p>
            <a:pPr marL="1574800" lvl="3" indent="-184150">
              <a:buSzPct val="100000"/>
            </a:pPr>
            <a:r>
              <a:rPr lang="nb-NO" sz="2800" dirty="0">
                <a:solidFill>
                  <a:schemeClr val="bg1"/>
                </a:solidFill>
              </a:rPr>
              <a:t>Utviklet og forvalter i dag ca 35 000 kvm næringsareal i Halden</a:t>
            </a:r>
          </a:p>
          <a:p>
            <a:pPr marL="1117600" lvl="2" indent="-184150">
              <a:buSzPct val="100000"/>
            </a:pPr>
            <a:endParaRPr lang="nb-NO" sz="900" dirty="0">
              <a:solidFill>
                <a:schemeClr val="bg1"/>
              </a:solidFill>
            </a:endParaRPr>
          </a:p>
          <a:p>
            <a:pPr marL="990600" lvl="1" indent="-457200">
              <a:buSzPct val="100000"/>
            </a:pPr>
            <a:endParaRPr lang="nb-NO" sz="3600" dirty="0">
              <a:solidFill>
                <a:schemeClr val="bg1"/>
              </a:solidFill>
            </a:endParaRPr>
          </a:p>
          <a:p>
            <a:pPr marL="265113" indent="-214313">
              <a:buSzPct val="100000"/>
            </a:pPr>
            <a:r>
              <a:rPr lang="nb-NO" sz="1600" b="1" dirty="0"/>
              <a:t>Eiendom</a:t>
            </a:r>
          </a:p>
        </p:txBody>
      </p:sp>
      <p:sp>
        <p:nvSpPr>
          <p:cNvPr id="4" name="Rektangel 3"/>
          <p:cNvSpPr/>
          <p:nvPr/>
        </p:nvSpPr>
        <p:spPr>
          <a:xfrm>
            <a:off x="14997757" y="9601362"/>
            <a:ext cx="1838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400">
                <a:solidFill>
                  <a:schemeClr val="bg1"/>
                </a:solidFill>
              </a:rPr>
              <a:t>Foto: Morten M. Viken</a:t>
            </a:r>
            <a:endParaRPr lang="en-US" dirty="0"/>
          </a:p>
        </p:txBody>
      </p:sp>
      <p:pic>
        <p:nvPicPr>
          <p:cNvPr id="9" name="Plassholder for innhold 3">
            <a:extLst>
              <a:ext uri="{FF2B5EF4-FFF2-40B4-BE49-F238E27FC236}">
                <a16:creationId xmlns:a16="http://schemas.microsoft.com/office/drawing/2014/main" id="{8B332A8C-11E9-4664-8172-3504CA69B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745" y="688411"/>
            <a:ext cx="2992847" cy="1287489"/>
          </a:xfrm>
          <a:prstGeom prst="rect">
            <a:avLst/>
          </a:prstGeom>
        </p:spPr>
      </p:pic>
      <p:pic>
        <p:nvPicPr>
          <p:cNvPr id="10" name="Bilde 1" descr="saugbrug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6782" y="2232762"/>
            <a:ext cx="2489299" cy="60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4080E4-D50C-DE82-78DF-FC3AA63A6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118" y="3049685"/>
            <a:ext cx="978709" cy="9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886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r="-1" b="3843"/>
          <a:stretch/>
        </p:blipFill>
        <p:spPr>
          <a:xfrm>
            <a:off x="21" y="-15552"/>
            <a:ext cx="17610117" cy="9905990"/>
          </a:xfrm>
          <a:prstGeom prst="rect">
            <a:avLst/>
          </a:prstGeom>
        </p:spPr>
      </p:pic>
      <p:sp>
        <p:nvSpPr>
          <p:cNvPr id="4" name="Oval 27">
            <a:extLst>
              <a:ext uri="{FF2B5EF4-FFF2-40B4-BE49-F238E27FC236}">
                <a16:creationId xmlns:a16="http://schemas.microsoft.com/office/drawing/2014/main" id="{DA769EF4-02EA-4B3E-A0E5-BC9EE6AB4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1013" y="5529064"/>
            <a:ext cx="5112568" cy="4032448"/>
          </a:xfrm>
          <a:prstGeom prst="ellipse">
            <a:avLst/>
          </a:prstGeom>
          <a:noFill/>
          <a:ln w="76200" algn="ctr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1800"/>
          </a:p>
        </p:txBody>
      </p:sp>
      <p:pic>
        <p:nvPicPr>
          <p:cNvPr id="18" name="Plassholder for innhold 3">
            <a:extLst>
              <a:ext uri="{FF2B5EF4-FFF2-40B4-BE49-F238E27FC236}">
                <a16:creationId xmlns:a16="http://schemas.microsoft.com/office/drawing/2014/main" id="{9A29BE05-E272-4F40-91C4-DFF1DC938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869" y="9129464"/>
            <a:ext cx="1245017" cy="5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45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1887760"/>
            <a:ext cx="17610138" cy="3584848"/>
          </a:xfrm>
        </p:spPr>
        <p:txBody>
          <a:bodyPr/>
          <a:lstStyle/>
          <a:p>
            <a:pPr algn="l"/>
            <a:r>
              <a:rPr lang="nb-NO" dirty="0"/>
              <a:t>		Hvorfor Porsnes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676277" y="2129847"/>
            <a:ext cx="13321480" cy="667404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b-NO" b="1" dirty="0">
                <a:solidFill>
                  <a:schemeClr val="bg1"/>
                </a:solidFill>
              </a:rPr>
              <a:t>Beliggenhet</a:t>
            </a:r>
          </a:p>
          <a:p>
            <a:r>
              <a:rPr lang="nb-NO" sz="2800" dirty="0">
                <a:solidFill>
                  <a:schemeClr val="bg1"/>
                </a:solidFill>
              </a:rPr>
              <a:t>Umiddelbar fysisk nærhet til </a:t>
            </a:r>
            <a:r>
              <a:rPr lang="nb-NO" sz="2800" b="1" dirty="0">
                <a:solidFill>
                  <a:schemeClr val="bg1"/>
                </a:solidFill>
              </a:rPr>
              <a:t>eksisterende skole</a:t>
            </a:r>
            <a:r>
              <a:rPr lang="nb-NO" sz="2800" dirty="0">
                <a:solidFill>
                  <a:schemeClr val="bg1"/>
                </a:solidFill>
              </a:rPr>
              <a:t> på </a:t>
            </a:r>
            <a:r>
              <a:rPr lang="nb-NO" sz="2800" dirty="0" err="1">
                <a:solidFill>
                  <a:schemeClr val="bg1"/>
                </a:solidFill>
              </a:rPr>
              <a:t>Porsnes</a:t>
            </a:r>
            <a:r>
              <a:rPr lang="nb-NO" sz="2800" dirty="0">
                <a:solidFill>
                  <a:schemeClr val="bg1"/>
                </a:solidFill>
              </a:rPr>
              <a:t> gir </a:t>
            </a:r>
            <a:r>
              <a:rPr lang="nb-NO" sz="2800" b="1" dirty="0">
                <a:solidFill>
                  <a:schemeClr val="bg1"/>
                </a:solidFill>
              </a:rPr>
              <a:t>effektiv ressursbenyttelse </a:t>
            </a:r>
            <a:r>
              <a:rPr lang="nb-NO" sz="2800" dirty="0">
                <a:solidFill>
                  <a:schemeClr val="bg1"/>
                </a:solidFill>
              </a:rPr>
              <a:t>for ansatte, eksisterende skolelokaler og miljø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nb-NO" sz="2800" dirty="0">
                <a:solidFill>
                  <a:schemeClr val="bg1"/>
                </a:solidFill>
              </a:rPr>
              <a:t>Nærhet til </a:t>
            </a:r>
            <a:r>
              <a:rPr lang="nb-NO" sz="2800" b="1" dirty="0">
                <a:solidFill>
                  <a:schemeClr val="bg1"/>
                </a:solidFill>
              </a:rPr>
              <a:t>kollektivtrafikk, eksisterende </a:t>
            </a:r>
            <a:r>
              <a:rPr lang="nb-NO" sz="2800" b="1" dirty="0" err="1">
                <a:solidFill>
                  <a:schemeClr val="bg1"/>
                </a:solidFill>
              </a:rPr>
              <a:t>gang-og</a:t>
            </a:r>
            <a:r>
              <a:rPr lang="nb-NO" sz="2800" b="1" dirty="0">
                <a:solidFill>
                  <a:schemeClr val="bg1"/>
                </a:solidFill>
              </a:rPr>
              <a:t> sykkelstier</a:t>
            </a:r>
            <a:r>
              <a:rPr lang="nb-NO" sz="2800" dirty="0">
                <a:solidFill>
                  <a:schemeClr val="bg1"/>
                </a:solidFill>
              </a:rPr>
              <a:t> og i umiddelbar nærhet til trafikale knutepunkt i Halden</a:t>
            </a:r>
          </a:p>
          <a:p>
            <a:r>
              <a:rPr lang="nb-NO" sz="2800" dirty="0">
                <a:solidFill>
                  <a:schemeClr val="bg1"/>
                </a:solidFill>
              </a:rPr>
              <a:t>Rikelig tilgang på </a:t>
            </a:r>
            <a:r>
              <a:rPr lang="nb-NO" sz="2800" b="1" dirty="0">
                <a:solidFill>
                  <a:schemeClr val="bg1"/>
                </a:solidFill>
              </a:rPr>
              <a:t>døgnkontinuerlig parkering</a:t>
            </a:r>
            <a:endParaRPr lang="en-US" sz="2800" b="1" dirty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nb-NO" sz="1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b-NO" b="1" dirty="0">
                <a:solidFill>
                  <a:schemeClr val="bg1"/>
                </a:solidFill>
              </a:rPr>
              <a:t>Miljø</a:t>
            </a:r>
          </a:p>
          <a:p>
            <a:r>
              <a:rPr lang="nb-NO" sz="2800" dirty="0">
                <a:solidFill>
                  <a:schemeClr val="bg1"/>
                </a:solidFill>
              </a:rPr>
              <a:t>Utnyttelse av </a:t>
            </a:r>
            <a:r>
              <a:rPr lang="nb-NO" sz="2800" b="1" dirty="0">
                <a:solidFill>
                  <a:schemeClr val="bg1"/>
                </a:solidFill>
              </a:rPr>
              <a:t>eksisterende</a:t>
            </a:r>
            <a:r>
              <a:rPr lang="nb-NO" sz="2800" dirty="0">
                <a:solidFill>
                  <a:schemeClr val="bg1"/>
                </a:solidFill>
              </a:rPr>
              <a:t> lokaler</a:t>
            </a:r>
          </a:p>
          <a:p>
            <a:r>
              <a:rPr lang="nb-NO" sz="2800" dirty="0">
                <a:solidFill>
                  <a:schemeClr val="bg1"/>
                </a:solidFill>
              </a:rPr>
              <a:t>Oppvarming og energi fra Saugbrugs</a:t>
            </a:r>
          </a:p>
          <a:p>
            <a:endParaRPr lang="nb-NO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b-NO" b="1" dirty="0">
                <a:solidFill>
                  <a:schemeClr val="bg1"/>
                </a:solidFill>
              </a:rPr>
              <a:t>Vekstmuligheter</a:t>
            </a:r>
          </a:p>
          <a:p>
            <a:r>
              <a:rPr lang="nb-NO" sz="2800" dirty="0">
                <a:solidFill>
                  <a:schemeClr val="bg1"/>
                </a:solidFill>
              </a:rPr>
              <a:t>Betydelig fremtidige utvidelsesmuligheter</a:t>
            </a:r>
          </a:p>
          <a:p>
            <a:r>
              <a:rPr lang="nb-NO" sz="2800" dirty="0">
                <a:solidFill>
                  <a:schemeClr val="bg1"/>
                </a:solidFill>
              </a:rPr>
              <a:t>En fremtidsrettet videregående skole inn i Viken</a:t>
            </a:r>
            <a:br>
              <a:rPr lang="nb-NO" sz="2800" dirty="0">
                <a:solidFill>
                  <a:schemeClr val="bg1"/>
                </a:solidFill>
              </a:rPr>
            </a:br>
            <a:r>
              <a:rPr lang="nb-NO" sz="2800" dirty="0">
                <a:solidFill>
                  <a:schemeClr val="bg1"/>
                </a:solidFill>
              </a:rPr>
              <a:t>med god plass til næringslivet</a:t>
            </a:r>
          </a:p>
          <a:p>
            <a:pPr marL="0" indent="0">
              <a:buNone/>
            </a:pPr>
            <a:endParaRPr lang="nb-NO" b="1" dirty="0">
              <a:solidFill>
                <a:schemeClr val="bg1"/>
              </a:solidFill>
            </a:endParaRPr>
          </a:p>
          <a:p>
            <a:endParaRPr lang="nb-NO" sz="2800" dirty="0">
              <a:solidFill>
                <a:schemeClr val="bg1"/>
              </a:solidFill>
            </a:endParaRPr>
          </a:p>
          <a:p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8" name="Oval 27">
            <a:extLst>
              <a:ext uri="{FF2B5EF4-FFF2-40B4-BE49-F238E27FC236}">
                <a16:creationId xmlns:a16="http://schemas.microsoft.com/office/drawing/2014/main" id="{DE3282FE-A20E-426C-AE74-1E9FC6D1A5E2}"/>
              </a:ext>
            </a:extLst>
          </p:cNvPr>
          <p:cNvSpPr>
            <a:spLocks noChangeArrowheads="1"/>
          </p:cNvSpPr>
          <p:nvPr/>
        </p:nvSpPr>
        <p:spPr bwMode="auto">
          <a:xfrm rot="2066488">
            <a:off x="13862254" y="7957844"/>
            <a:ext cx="1983383" cy="1692102"/>
          </a:xfrm>
          <a:prstGeom prst="ellipse">
            <a:avLst/>
          </a:prstGeom>
          <a:noFill/>
          <a:ln w="28575" algn="ctr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180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1A7F3-8144-51F7-C35E-684EECDF8F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445" y="5745088"/>
            <a:ext cx="5131624" cy="405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90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EC8BE0-2013-46D8-BC8C-1CECE0B1C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197" y="0"/>
            <a:ext cx="13177464" cy="1568624"/>
          </a:xfrm>
        </p:spPr>
        <p:txBody>
          <a:bodyPr/>
          <a:lstStyle/>
          <a:p>
            <a:pPr algn="l"/>
            <a:r>
              <a:rPr lang="nb-NO" dirty="0"/>
              <a:t>Nøkkelmoment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751F4E95-AD2B-49F6-A78E-85F31244E686}"/>
              </a:ext>
            </a:extLst>
          </p:cNvPr>
          <p:cNvSpPr txBox="1">
            <a:spLocks/>
          </p:cNvSpPr>
          <p:nvPr/>
        </p:nvSpPr>
        <p:spPr>
          <a:xfrm>
            <a:off x="1100213" y="2072680"/>
            <a:ext cx="14905656" cy="547260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SzPct val="100000"/>
              <a:buNone/>
            </a:pPr>
            <a:r>
              <a:rPr lang="nb-NO" sz="3600" b="1" dirty="0">
                <a:solidFill>
                  <a:schemeClr val="bg1"/>
                </a:solidFill>
              </a:rPr>
              <a:t>Ivareta og videreutvikle nærområdet</a:t>
            </a:r>
          </a:p>
          <a:p>
            <a:pPr marL="742950" lvl="2" indent="-342900">
              <a:buSzPct val="100000"/>
            </a:pPr>
            <a:r>
              <a:rPr lang="nb-NO" sz="3200" dirty="0">
                <a:solidFill>
                  <a:schemeClr val="bg1"/>
                </a:solidFill>
              </a:rPr>
              <a:t>Fortsette den gode jobben Halden kommune og grunneierne har gjort på Damhaugen</a:t>
            </a:r>
          </a:p>
          <a:p>
            <a:pPr marL="742950" lvl="2" indent="-342900">
              <a:buSzPct val="100000"/>
            </a:pPr>
            <a:r>
              <a:rPr lang="nb-NO" sz="3200" dirty="0">
                <a:solidFill>
                  <a:schemeClr val="bg1"/>
                </a:solidFill>
              </a:rPr>
              <a:t>Bidra til å blåse nytt liv i bydelen</a:t>
            </a:r>
          </a:p>
          <a:p>
            <a:pPr marL="742950" lvl="2" indent="-342900">
              <a:buSzPct val="100000"/>
            </a:pPr>
            <a:endParaRPr lang="nb-NO" sz="3200" dirty="0">
              <a:solidFill>
                <a:schemeClr val="bg1"/>
              </a:solidFill>
            </a:endParaRPr>
          </a:p>
          <a:p>
            <a:pPr marL="0" lvl="1" indent="0">
              <a:buSzPct val="100000"/>
              <a:buNone/>
            </a:pPr>
            <a:r>
              <a:rPr lang="nb-NO" sz="3600" b="1" dirty="0">
                <a:solidFill>
                  <a:schemeClr val="bg1"/>
                </a:solidFill>
              </a:rPr>
              <a:t>Ivareta det autentiske</a:t>
            </a:r>
          </a:p>
          <a:p>
            <a:pPr marL="742950" lvl="2" indent="-342900">
              <a:buSzPct val="100000"/>
            </a:pPr>
            <a:r>
              <a:rPr lang="nb-NO" sz="3200" dirty="0">
                <a:solidFill>
                  <a:schemeClr val="bg1"/>
                </a:solidFill>
              </a:rPr>
              <a:t>Bevare opprinnelig fasadeuttrykk – del av fabrikkområde</a:t>
            </a:r>
          </a:p>
          <a:p>
            <a:pPr marL="742950" lvl="2" indent="-342900">
              <a:buSzPct val="100000"/>
            </a:pPr>
            <a:r>
              <a:rPr lang="nb-NO" sz="3200" dirty="0">
                <a:solidFill>
                  <a:schemeClr val="bg1"/>
                </a:solidFill>
              </a:rPr>
              <a:t>«Ta vare på sårene» - ikke unødig forskjønning av merker og bruk</a:t>
            </a:r>
          </a:p>
          <a:p>
            <a:pPr marL="742950" lvl="2" indent="-342900">
              <a:buSzPct val="100000"/>
            </a:pPr>
            <a:r>
              <a:rPr lang="nb-NO" sz="3200" dirty="0">
                <a:solidFill>
                  <a:schemeClr val="bg1"/>
                </a:solidFill>
              </a:rPr>
              <a:t>Inkluderende, sammenbindende uteareal</a:t>
            </a:r>
          </a:p>
          <a:p>
            <a:pPr marL="0" indent="0">
              <a:buNone/>
            </a:pPr>
            <a:endParaRPr lang="nb-NO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b-NO" sz="3700" b="1" dirty="0">
                <a:solidFill>
                  <a:schemeClr val="bg1"/>
                </a:solidFill>
              </a:rPr>
              <a:t>Ivareta og videreutvikle Haldens fremtid</a:t>
            </a:r>
          </a:p>
          <a:p>
            <a:r>
              <a:rPr lang="nb-NO" sz="3200" dirty="0">
                <a:solidFill>
                  <a:schemeClr val="bg1"/>
                </a:solidFill>
              </a:rPr>
              <a:t>Ivareta og videreutvikle kompetanse </a:t>
            </a:r>
          </a:p>
          <a:p>
            <a:r>
              <a:rPr lang="nb-NO" sz="3200" dirty="0">
                <a:solidFill>
                  <a:schemeClr val="bg1"/>
                </a:solidFill>
              </a:rPr>
              <a:t>Sikre et langsiktig, godt og bredt videregående utdanningstilbud i Halden</a:t>
            </a:r>
          </a:p>
          <a:p>
            <a:r>
              <a:rPr lang="nb-NO" sz="3200" dirty="0">
                <a:solidFill>
                  <a:schemeClr val="bg1"/>
                </a:solidFill>
              </a:rPr>
              <a:t>Utdannelse ligger til grunn for all videreutvikling av moderne samfunn</a:t>
            </a:r>
          </a:p>
          <a:p>
            <a:endParaRPr lang="nb-NO" sz="3200" dirty="0">
              <a:solidFill>
                <a:schemeClr val="bg1"/>
              </a:solidFill>
            </a:endParaRPr>
          </a:p>
          <a:p>
            <a:pPr marL="742950" lvl="2" indent="-342900">
              <a:buSzPct val="100000"/>
            </a:pPr>
            <a:endParaRPr lang="nb-NO" sz="3200" dirty="0">
              <a:solidFill>
                <a:schemeClr val="bg1"/>
              </a:solidFill>
            </a:endParaRPr>
          </a:p>
          <a:p>
            <a:pPr marL="742950" lvl="2" indent="-342900">
              <a:buSzPct val="100000"/>
            </a:pPr>
            <a:endParaRPr lang="nb-NO" sz="3200" dirty="0">
              <a:solidFill>
                <a:schemeClr val="bg1"/>
              </a:solidFill>
            </a:endParaRPr>
          </a:p>
          <a:p>
            <a:pPr marL="742950" lvl="2" indent="-342900">
              <a:buSzPct val="100000"/>
            </a:pPr>
            <a:endParaRPr lang="nb-N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259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2031776"/>
            <a:ext cx="17610138" cy="3584848"/>
          </a:xfrm>
        </p:spPr>
        <p:txBody>
          <a:bodyPr/>
          <a:lstStyle/>
          <a:p>
            <a:pPr algn="l"/>
            <a:r>
              <a:rPr lang="nb-NO" dirty="0"/>
              <a:t>		Tidslinje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897733" y="1697088"/>
            <a:ext cx="14684200" cy="51281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>
              <a:buSzPct val="100000"/>
            </a:pPr>
            <a:r>
              <a:rPr lang="nb-NO" sz="2800" dirty="0">
                <a:solidFill>
                  <a:schemeClr val="bg1"/>
                </a:solidFill>
              </a:rPr>
              <a:t>2011-2016:			Drøftinger og intensjonsavtale med Østfold Fylkeskommune</a:t>
            </a:r>
          </a:p>
          <a:p>
            <a:pPr marL="742950" lvl="2" indent="-342900">
              <a:buSzPct val="100000"/>
            </a:pPr>
            <a:r>
              <a:rPr lang="nb-NO" sz="2800" dirty="0">
                <a:solidFill>
                  <a:schemeClr val="bg1"/>
                </a:solidFill>
              </a:rPr>
              <a:t>2016-2018:			Konseptutikling og forankring hos Østfold Fylkeskommune</a:t>
            </a:r>
          </a:p>
          <a:p>
            <a:pPr marL="742950" lvl="2" indent="-342900">
              <a:buSzPct val="100000"/>
            </a:pPr>
            <a:r>
              <a:rPr lang="nb-NO" sz="2800" dirty="0">
                <a:solidFill>
                  <a:schemeClr val="bg1"/>
                </a:solidFill>
              </a:rPr>
              <a:t>Desember 2018: 		Avtale vedtatt i Østfold fylkesting</a:t>
            </a:r>
          </a:p>
          <a:p>
            <a:pPr marL="742950" lvl="2" indent="-342900">
              <a:buSzPct val="100000"/>
            </a:pPr>
            <a:r>
              <a:rPr lang="nb-NO" sz="2800" dirty="0">
                <a:solidFill>
                  <a:schemeClr val="bg1"/>
                </a:solidFill>
              </a:rPr>
              <a:t>Februar 2019: 		Avtale mellom Østfold Fylkeskommune og Porsnes Utvikling</a:t>
            </a:r>
          </a:p>
          <a:p>
            <a:pPr marL="742950" lvl="2" indent="-342900">
              <a:buSzPct val="100000"/>
            </a:pPr>
            <a:r>
              <a:rPr lang="nb-NO" sz="2800" dirty="0">
                <a:solidFill>
                  <a:schemeClr val="bg1"/>
                </a:solidFill>
              </a:rPr>
              <a:t>Januar 2019 =&gt; 		Brukerforankringsprosess påbegynnes</a:t>
            </a:r>
          </a:p>
          <a:p>
            <a:pPr marL="742950" lvl="2" indent="-342900">
              <a:buSzPct val="100000"/>
            </a:pPr>
            <a:r>
              <a:rPr lang="nb-NO" sz="2800" dirty="0">
                <a:solidFill>
                  <a:schemeClr val="bg1"/>
                </a:solidFill>
              </a:rPr>
              <a:t>September 2020: 		Avtale revideres med Viken</a:t>
            </a:r>
          </a:p>
          <a:p>
            <a:pPr marL="742950" lvl="2" indent="-342900">
              <a:buSzPct val="100000"/>
            </a:pPr>
            <a:r>
              <a:rPr lang="nb-NO" sz="2800" dirty="0">
                <a:solidFill>
                  <a:schemeClr val="bg1"/>
                </a:solidFill>
              </a:rPr>
              <a:t>November 2020: 		Avtaleinngåelse med entreprenør</a:t>
            </a:r>
          </a:p>
          <a:p>
            <a:pPr marL="742950" lvl="2" indent="-342900">
              <a:buSzPct val="100000"/>
            </a:pPr>
            <a:r>
              <a:rPr lang="nb-NO" sz="2800" dirty="0">
                <a:solidFill>
                  <a:schemeClr val="bg1"/>
                </a:solidFill>
              </a:rPr>
              <a:t>Januar 2021 – juni 2022: 	Byggeperiode</a:t>
            </a:r>
          </a:p>
          <a:p>
            <a:pPr marL="742950" lvl="2" indent="-342900">
              <a:buSzPct val="100000"/>
            </a:pPr>
            <a:r>
              <a:rPr lang="nb-NO" sz="2800" dirty="0">
                <a:solidFill>
                  <a:schemeClr val="bg1"/>
                </a:solidFill>
              </a:rPr>
              <a:t>1. juli 2022: 			Overtagelsesforretning</a:t>
            </a:r>
          </a:p>
          <a:p>
            <a:pPr marL="742950" lvl="2" indent="-342900">
              <a:buSzPct val="100000"/>
            </a:pPr>
            <a:r>
              <a:rPr lang="nb-NO" sz="2800" dirty="0">
                <a:solidFill>
                  <a:schemeClr val="bg1"/>
                </a:solidFill>
              </a:rPr>
              <a:t>8. august 2022:		Offisiell skoleåpning</a:t>
            </a:r>
          </a:p>
        </p:txBody>
      </p:sp>
      <p:pic>
        <p:nvPicPr>
          <p:cNvPr id="2" name="Bilde 11" descr="Et bilde som inneholder himmel, utendørs, bilvei, gate&#10;&#10;Automatisk generert beskrivelse">
            <a:extLst>
              <a:ext uri="{FF2B5EF4-FFF2-40B4-BE49-F238E27FC236}">
                <a16:creationId xmlns:a16="http://schemas.microsoft.com/office/drawing/2014/main" id="{C4AA5BC2-FB13-82E6-390F-93886D3872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5" b="20924"/>
          <a:stretch/>
        </p:blipFill>
        <p:spPr>
          <a:xfrm>
            <a:off x="304191" y="7144073"/>
            <a:ext cx="5032450" cy="1947967"/>
          </a:xfrm>
          <a:prstGeom prst="rect">
            <a:avLst/>
          </a:prstGeom>
        </p:spPr>
      </p:pic>
      <p:pic>
        <p:nvPicPr>
          <p:cNvPr id="13" name="Bilde 4" descr="Et bilde som inneholder utendørs, flere&#10;&#10;Automatisk generert beskrivelse">
            <a:extLst>
              <a:ext uri="{FF2B5EF4-FFF2-40B4-BE49-F238E27FC236}">
                <a16:creationId xmlns:a16="http://schemas.microsoft.com/office/drawing/2014/main" id="{A06367FC-F430-6D95-340A-5BFE7A2A5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53" y="6899923"/>
            <a:ext cx="3539232" cy="2654424"/>
          </a:xfrm>
          <a:prstGeom prst="rect">
            <a:avLst/>
          </a:prstGeom>
        </p:spPr>
      </p:pic>
      <p:pic>
        <p:nvPicPr>
          <p:cNvPr id="14" name="Bilde 4" descr="Et bilde som inneholder tre, utendørs, himmel, natur&#10;&#10;Automatisk generert beskrivelse">
            <a:extLst>
              <a:ext uri="{FF2B5EF4-FFF2-40B4-BE49-F238E27FC236}">
                <a16:creationId xmlns:a16="http://schemas.microsoft.com/office/drawing/2014/main" id="{824B68F4-6E76-24C6-3A72-4B82F633C4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413" y="7123192"/>
            <a:ext cx="3856027" cy="216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76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1887760"/>
            <a:ext cx="17610138" cy="3584848"/>
          </a:xfrm>
        </p:spPr>
        <p:txBody>
          <a:bodyPr/>
          <a:lstStyle/>
          <a:p>
            <a:pPr algn="l"/>
            <a:r>
              <a:rPr lang="nb-NO" sz="4000" dirty="0"/>
              <a:t>Omfattende brukerforankring gjennomført med lærere og elever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D309CAD-CB67-470E-9659-F997FFF99A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39" y="1908985"/>
            <a:ext cx="4967939" cy="330741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E003BA8-175E-4BFE-AD94-81483CE1A4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423" y="1841479"/>
            <a:ext cx="8962144" cy="35123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A02D68A-702F-4BC8-9B66-3287E2D755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84" y="5420769"/>
            <a:ext cx="8562323" cy="3363971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548EE723-A968-40C0-9303-39C07E8F85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906" y="6076557"/>
            <a:ext cx="5415631" cy="184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97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1887760"/>
            <a:ext cx="17610138" cy="3584848"/>
          </a:xfrm>
        </p:spPr>
        <p:txBody>
          <a:bodyPr/>
          <a:lstStyle/>
          <a:p>
            <a:pPr algn="l"/>
            <a:r>
              <a:rPr lang="nb-NO" dirty="0"/>
              <a:t>    Bakteppe og noen fakta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388245" y="1784648"/>
            <a:ext cx="14041560" cy="770485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3400" b="1" dirty="0">
                <a:solidFill>
                  <a:schemeClr val="bg1"/>
                </a:solidFill>
              </a:rPr>
              <a:t>Bakteppe</a:t>
            </a:r>
            <a:endParaRPr lang="en-US" sz="3400" b="1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</a:rPr>
              <a:t>Koordinere 935 forskjellige involvert mennesker fra 196 forskjellige firmaer i en pandemisituasjon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</a:rPr>
              <a:t>Knapphet på materialleveranse og historisk høy prisutvikling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</a:rPr>
              <a:t>En krig i Europa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</a:rPr>
              <a:t>Endrede forhold hos leietager (Østfold/Viken/Østfold.)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</a:rPr>
              <a:t>Bygningmessige utfordringer: Ny 3. etasje og omfattende tilpasninger jf. eksisterende bygningskropp</a:t>
            </a:r>
            <a:endParaRPr lang="en-US" dirty="0">
              <a:solidFill>
                <a:schemeClr val="bg1"/>
              </a:solidFill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nb-NO" sz="2800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3400" b="1" dirty="0">
                <a:solidFill>
                  <a:schemeClr val="bg1"/>
                </a:solidFill>
              </a:rPr>
              <a:t>Fun-facts</a:t>
            </a:r>
            <a:endParaRPr lang="en-US" sz="3400" b="1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</a:rPr>
              <a:t>2 norgesrekorder ift mengder med flytestøp på en dag: 300 tonn a 30 tonn pr. time fordelt på 3000 m2 x 2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</a:rPr>
              <a:t>250 nye dører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</a:rPr>
              <a:t>100 nye vinduer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</a:rPr>
              <a:t>Murt opp 94 500 stk teglsten = 245 tonn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</a:rPr>
              <a:t>12 000 m2 med innervegger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</a:rPr>
              <a:t>20 000 m2 malte flater</a:t>
            </a:r>
            <a:endParaRPr lang="en-US" dirty="0">
              <a:solidFill>
                <a:schemeClr val="bg1"/>
              </a:solidFill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nb-NO" sz="2800" dirty="0">
              <a:solidFill>
                <a:schemeClr val="bg1"/>
              </a:solidFill>
            </a:endParaRPr>
          </a:p>
          <a:p>
            <a:pPr lvl="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3400" b="1" dirty="0">
                <a:solidFill>
                  <a:schemeClr val="bg1"/>
                </a:solidFill>
              </a:rPr>
              <a:t>Helse, Miljø og Sikkerhet</a:t>
            </a:r>
            <a:endParaRPr lang="en-US" sz="3400" b="1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</a:rPr>
              <a:t>757 registrerte avvik om HMS-og Rapport om uønskede hendelser, men ingen skader med fravær!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</a:rPr>
              <a:t>Sorteringsgrad på 93%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/>
                </a:solidFill>
              </a:rPr>
              <a:t>Lærlingtimer: 11,3%</a:t>
            </a:r>
            <a:endParaRPr lang="en-US" dirty="0">
              <a:solidFill>
                <a:schemeClr val="bg1"/>
              </a:solidFill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nb-NO" sz="2800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3400" b="1" dirty="0">
                <a:solidFill>
                  <a:schemeClr val="bg1"/>
                </a:solidFill>
              </a:rPr>
              <a:t>Adminstrativt</a:t>
            </a:r>
            <a:endParaRPr lang="en-US" sz="3400" b="1" dirty="0">
              <a:solidFill>
                <a:schemeClr val="bg1"/>
              </a:solidFill>
            </a:endParaRPr>
          </a:p>
          <a:p>
            <a:pPr lvl="1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nb-NO" sz="2400" dirty="0">
                <a:solidFill>
                  <a:schemeClr val="bg1"/>
                </a:solidFill>
              </a:rPr>
              <a:t>Over 12 000 fakturaer og 25 000 sider FDV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b-NO" sz="2800" dirty="0">
              <a:solidFill>
                <a:schemeClr val="bg1"/>
              </a:solidFill>
            </a:endParaRPr>
          </a:p>
          <a:p>
            <a:endParaRPr lang="nb-NO" sz="2800" dirty="0">
              <a:solidFill>
                <a:schemeClr val="bg1"/>
              </a:solidFill>
            </a:endParaRPr>
          </a:p>
          <a:p>
            <a:endParaRPr lang="nb-NO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27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86577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Bilde 4" descr="Et bilde som inneholder utendørs, tre, himmel, bil&#10;&#10;Automatisk generert beskrivelse">
            <a:extLst>
              <a:ext uri="{FF2B5EF4-FFF2-40B4-BE49-F238E27FC236}">
                <a16:creationId xmlns:a16="http://schemas.microsoft.com/office/drawing/2014/main" id="{7A440212-41DF-4558-B209-6EF0B1E44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80411" cy="5985308"/>
          </a:xfrm>
          <a:prstGeom prst="rect">
            <a:avLst/>
          </a:prstGeom>
        </p:spPr>
      </p:pic>
      <p:pic>
        <p:nvPicPr>
          <p:cNvPr id="10" name="Bilde 9" descr="Et bilde som inneholder bilvei, utendørs, himmel, gate&#10;&#10;Automatisk generert beskrivelse">
            <a:extLst>
              <a:ext uri="{FF2B5EF4-FFF2-40B4-BE49-F238E27FC236}">
                <a16:creationId xmlns:a16="http://schemas.microsoft.com/office/drawing/2014/main" id="{29E5F9C0-E56C-4C34-9DB6-9E71F52F69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12043" b="20515"/>
          <a:stretch/>
        </p:blipFill>
        <p:spPr>
          <a:xfrm>
            <a:off x="8589045" y="0"/>
            <a:ext cx="9149082" cy="4801196"/>
          </a:xfrm>
          <a:prstGeom prst="rect">
            <a:avLst/>
          </a:prstGeom>
        </p:spPr>
      </p:pic>
      <p:pic>
        <p:nvPicPr>
          <p:cNvPr id="12" name="Bilde 11" descr="Et bilde som inneholder himmel, utendørs, bilvei, gate&#10;&#10;Automatisk generert beskrivelse">
            <a:extLst>
              <a:ext uri="{FF2B5EF4-FFF2-40B4-BE49-F238E27FC236}">
                <a16:creationId xmlns:a16="http://schemas.microsoft.com/office/drawing/2014/main" id="{72F85994-BC62-4447-B73F-8DF4575DB4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5" b="20924"/>
          <a:stretch/>
        </p:blipFill>
        <p:spPr>
          <a:xfrm>
            <a:off x="4373935" y="4793432"/>
            <a:ext cx="1320800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139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E52838EA89DA42A0CF89540EC5C83C" ma:contentTypeVersion="0" ma:contentTypeDescription="Create a new document." ma:contentTypeScope="" ma:versionID="438c0fa6f2d42ab7e0e13daf997233b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a1222beb234debe96d12a98d24ff8a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7DE05D-2DDB-4092-90D7-D0B921D51D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FE5DD5-7FA3-4EB7-B05F-03F6C01FF4AB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816FD65-775D-4AFE-BCF0-8AA3F7795D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4184</TotalTime>
  <Words>504</Words>
  <Application>Microsoft Office PowerPoint</Application>
  <PresentationFormat>Custom</PresentationFormat>
  <Paragraphs>87</Paragraphs>
  <Slides>12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Courier New</vt:lpstr>
      <vt:lpstr>Trebuchet MS</vt:lpstr>
      <vt:lpstr>Office Theme</vt:lpstr>
      <vt:lpstr>think-cell Slide</vt:lpstr>
      <vt:lpstr>Halden Videregående Skole</vt:lpstr>
      <vt:lpstr>  Kort om oss</vt:lpstr>
      <vt:lpstr>PowerPoint Presentation</vt:lpstr>
      <vt:lpstr>  Hvorfor Porsnes</vt:lpstr>
      <vt:lpstr>Nøkkelmoment</vt:lpstr>
      <vt:lpstr>  Tidslinje</vt:lpstr>
      <vt:lpstr>Omfattende brukerforankring gjennomført med lærere og elever</vt:lpstr>
      <vt:lpstr>    Bakteppe og noen fakta</vt:lpstr>
      <vt:lpstr>PowerPoint Presentation</vt:lpstr>
      <vt:lpstr>PowerPoint Presentation</vt:lpstr>
      <vt:lpstr>PowerPoint Presentation</vt:lpstr>
      <vt:lpstr>  Takk for oppmerksomhetens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Halden Videregående Skole</dc:title>
  <dc:creator>Anders Idebøen</dc:creator>
  <cp:lastModifiedBy>Anders Idebøen</cp:lastModifiedBy>
  <cp:revision>30</cp:revision>
  <dcterms:created xsi:type="dcterms:W3CDTF">2020-07-02T08:54:40Z</dcterms:created>
  <dcterms:modified xsi:type="dcterms:W3CDTF">2023-02-28T07:43:19Z</dcterms:modified>
</cp:coreProperties>
</file>