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611" r:id="rId2"/>
    <p:sldId id="258" r:id="rId3"/>
    <p:sldId id="326" r:id="rId4"/>
    <p:sldId id="607" r:id="rId5"/>
    <p:sldId id="603" r:id="rId6"/>
    <p:sldId id="604" r:id="rId7"/>
    <p:sldId id="610" r:id="rId8"/>
    <p:sldId id="612" r:id="rId9"/>
    <p:sldId id="609" r:id="rId10"/>
    <p:sldId id="608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8595D"/>
    <a:srgbClr val="D9185C"/>
    <a:srgbClr val="06B4E6"/>
    <a:srgbClr val="15458F"/>
    <a:srgbClr val="DA1A5A"/>
    <a:srgbClr val="00B4E6"/>
    <a:srgbClr val="00B4E7"/>
    <a:srgbClr val="16468F"/>
    <a:srgbClr val="174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7866" autoAdjust="0"/>
  </p:normalViewPr>
  <p:slideViewPr>
    <p:cSldViewPr snapToGrid="0" showGuides="1">
      <p:cViewPr varScale="1">
        <p:scale>
          <a:sx n="85" d="100"/>
          <a:sy n="85" d="100"/>
        </p:scale>
        <p:origin x="590" y="48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504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069084-4FDE-458A-AAA0-1B196DF55A6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714E8F-388E-4484-8ADB-C4DCEA7AB9FE}">
      <dgm:prSet/>
      <dgm:spPr/>
      <dgm:t>
        <a:bodyPr/>
        <a:lstStyle/>
        <a:p>
          <a:r>
            <a:rPr lang="en-US" dirty="0" err="1"/>
            <a:t>Født</a:t>
          </a:r>
          <a:r>
            <a:rPr lang="en-US" dirty="0"/>
            <a:t> 1964 i Oslo – 60 </a:t>
          </a:r>
          <a:r>
            <a:rPr lang="en-US" dirty="0" err="1"/>
            <a:t>år</a:t>
          </a:r>
          <a:r>
            <a:rPr lang="en-US" dirty="0"/>
            <a:t>. </a:t>
          </a:r>
        </a:p>
      </dgm:t>
    </dgm:pt>
    <dgm:pt modelId="{6CA313F9-8004-4CFD-9F71-CC3EF17E77AD}" type="parTrans" cxnId="{FE706B43-DE8B-4680-AAF0-28901147B59A}">
      <dgm:prSet/>
      <dgm:spPr/>
      <dgm:t>
        <a:bodyPr/>
        <a:lstStyle/>
        <a:p>
          <a:endParaRPr lang="en-US"/>
        </a:p>
      </dgm:t>
    </dgm:pt>
    <dgm:pt modelId="{8F3A0D6E-5060-402E-A7C0-AF083AAE146A}" type="sibTrans" cxnId="{FE706B43-DE8B-4680-AAF0-28901147B59A}">
      <dgm:prSet/>
      <dgm:spPr/>
      <dgm:t>
        <a:bodyPr/>
        <a:lstStyle/>
        <a:p>
          <a:endParaRPr lang="en-US"/>
        </a:p>
      </dgm:t>
    </dgm:pt>
    <dgm:pt modelId="{0E870D2C-024E-4277-A470-5CC64A760160}">
      <dgm:prSet/>
      <dgm:spPr/>
      <dgm:t>
        <a:bodyPr/>
        <a:lstStyle/>
        <a:p>
          <a:r>
            <a:rPr lang="en-US" dirty="0"/>
            <a:t>Gift med Roald. </a:t>
          </a:r>
        </a:p>
      </dgm:t>
    </dgm:pt>
    <dgm:pt modelId="{8F8FC457-873C-4E1D-97AB-BD78AA58CB5A}" type="parTrans" cxnId="{049C0C71-59A6-4375-9621-8DE0BFC7F081}">
      <dgm:prSet/>
      <dgm:spPr/>
      <dgm:t>
        <a:bodyPr/>
        <a:lstStyle/>
        <a:p>
          <a:endParaRPr lang="en-US"/>
        </a:p>
      </dgm:t>
    </dgm:pt>
    <dgm:pt modelId="{C7EF6631-5445-43CE-AAF9-2175A86A3382}" type="sibTrans" cxnId="{049C0C71-59A6-4375-9621-8DE0BFC7F081}">
      <dgm:prSet/>
      <dgm:spPr/>
      <dgm:t>
        <a:bodyPr/>
        <a:lstStyle/>
        <a:p>
          <a:endParaRPr lang="en-US"/>
        </a:p>
      </dgm:t>
    </dgm:pt>
    <dgm:pt modelId="{CB45161D-F453-4FBC-990B-7D3AC09CD6AC}">
      <dgm:prSet/>
      <dgm:spPr/>
      <dgm:t>
        <a:bodyPr/>
        <a:lstStyle/>
        <a:p>
          <a:r>
            <a:rPr lang="en-US" dirty="0"/>
            <a:t>To barn, Håkon (29) og Ingrid Amalie (24).</a:t>
          </a:r>
        </a:p>
      </dgm:t>
    </dgm:pt>
    <dgm:pt modelId="{50AF2F70-4DE6-4987-9055-9B8ACD597FF3}" type="parTrans" cxnId="{F8141A03-B88A-4E14-9367-E0879763ACE1}">
      <dgm:prSet/>
      <dgm:spPr/>
      <dgm:t>
        <a:bodyPr/>
        <a:lstStyle/>
        <a:p>
          <a:endParaRPr lang="en-US"/>
        </a:p>
      </dgm:t>
    </dgm:pt>
    <dgm:pt modelId="{DCBEC73A-D886-4711-8545-E07D65130AED}" type="sibTrans" cxnId="{F8141A03-B88A-4E14-9367-E0879763ACE1}">
      <dgm:prSet/>
      <dgm:spPr/>
      <dgm:t>
        <a:bodyPr/>
        <a:lstStyle/>
        <a:p>
          <a:endParaRPr lang="en-US"/>
        </a:p>
      </dgm:t>
    </dgm:pt>
    <dgm:pt modelId="{901358FB-B368-4697-8D96-0C2E01A12864}">
      <dgm:prSet/>
      <dgm:spPr/>
      <dgm:t>
        <a:bodyPr/>
        <a:lstStyle/>
        <a:p>
          <a:r>
            <a:rPr lang="en-US" dirty="0" err="1"/>
            <a:t>Bor</a:t>
          </a:r>
          <a:r>
            <a:rPr lang="en-US" dirty="0"/>
            <a:t> i </a:t>
          </a:r>
          <a:r>
            <a:rPr lang="en-US" dirty="0" err="1"/>
            <a:t>Nittedal</a:t>
          </a:r>
          <a:r>
            <a:rPr lang="en-US" dirty="0"/>
            <a:t>.</a:t>
          </a:r>
        </a:p>
      </dgm:t>
    </dgm:pt>
    <dgm:pt modelId="{3EEB9FC7-CABC-4CEA-B0FE-A2AFF9A2113B}" type="parTrans" cxnId="{F098F42F-FE21-4F7F-A029-EB8263947699}">
      <dgm:prSet/>
      <dgm:spPr/>
      <dgm:t>
        <a:bodyPr/>
        <a:lstStyle/>
        <a:p>
          <a:endParaRPr lang="en-US"/>
        </a:p>
      </dgm:t>
    </dgm:pt>
    <dgm:pt modelId="{8AB698BB-5161-4616-AC56-699C60998CDA}" type="sibTrans" cxnId="{F098F42F-FE21-4F7F-A029-EB8263947699}">
      <dgm:prSet/>
      <dgm:spPr/>
      <dgm:t>
        <a:bodyPr/>
        <a:lstStyle/>
        <a:p>
          <a:endParaRPr lang="en-US"/>
        </a:p>
      </dgm:t>
    </dgm:pt>
    <dgm:pt modelId="{B94DD37F-FF45-4FA8-86F0-C0E13454E48B}">
      <dgm:prSet/>
      <dgm:spPr/>
      <dgm:t>
        <a:bodyPr/>
        <a:lstStyle/>
        <a:p>
          <a:r>
            <a:rPr lang="en-US" dirty="0" err="1"/>
            <a:t>Distriktsguvernør</a:t>
          </a:r>
          <a:r>
            <a:rPr lang="en-US" dirty="0"/>
            <a:t> 2024/2025 </a:t>
          </a:r>
          <a:r>
            <a:rPr lang="en-US" dirty="0" err="1"/>
            <a:t>Marit</a:t>
          </a:r>
          <a:r>
            <a:rPr lang="en-US" dirty="0"/>
            <a:t> Liv </a:t>
          </a:r>
          <a:r>
            <a:rPr lang="en-US" dirty="0" err="1"/>
            <a:t>Solbjørg</a:t>
          </a:r>
          <a:r>
            <a:rPr lang="en-US" dirty="0"/>
            <a:t> </a:t>
          </a:r>
        </a:p>
      </dgm:t>
    </dgm:pt>
    <dgm:pt modelId="{2CD89B5F-6A91-4639-A54C-43DD189CD614}" type="parTrans" cxnId="{347FFF14-E992-4D43-9ADE-0E112C913D50}">
      <dgm:prSet/>
      <dgm:spPr/>
      <dgm:t>
        <a:bodyPr/>
        <a:lstStyle/>
        <a:p>
          <a:endParaRPr lang="nb-NO"/>
        </a:p>
      </dgm:t>
    </dgm:pt>
    <dgm:pt modelId="{D90E05A2-D54B-4160-9661-DB13B59CFBE5}" type="sibTrans" cxnId="{347FFF14-E992-4D43-9ADE-0E112C913D50}">
      <dgm:prSet/>
      <dgm:spPr/>
      <dgm:t>
        <a:bodyPr/>
        <a:lstStyle/>
        <a:p>
          <a:endParaRPr lang="nb-NO"/>
        </a:p>
      </dgm:t>
    </dgm:pt>
    <dgm:pt modelId="{7AC44C00-A179-40A6-ABE0-B702F4B4FD1A}" type="pres">
      <dgm:prSet presAssocID="{E6069084-4FDE-458A-AAA0-1B196DF55A64}" presName="linear" presStyleCnt="0">
        <dgm:presLayoutVars>
          <dgm:animLvl val="lvl"/>
          <dgm:resizeHandles val="exact"/>
        </dgm:presLayoutVars>
      </dgm:prSet>
      <dgm:spPr/>
    </dgm:pt>
    <dgm:pt modelId="{7EE46B38-34B7-4B53-ACCC-0F364554B887}" type="pres">
      <dgm:prSet presAssocID="{4B714E8F-388E-4484-8ADB-C4DCEA7AB9FE}" presName="parentText" presStyleLbl="node1" presStyleIdx="0" presStyleCnt="5" custLinFactY="92176" custLinFactNeighborY="100000">
        <dgm:presLayoutVars>
          <dgm:chMax val="0"/>
          <dgm:bulletEnabled val="1"/>
        </dgm:presLayoutVars>
      </dgm:prSet>
      <dgm:spPr/>
    </dgm:pt>
    <dgm:pt modelId="{E6923442-D138-4FAB-8DB9-F236D2325B8C}" type="pres">
      <dgm:prSet presAssocID="{8F3A0D6E-5060-402E-A7C0-AF083AAE146A}" presName="spacer" presStyleCnt="0"/>
      <dgm:spPr/>
    </dgm:pt>
    <dgm:pt modelId="{759087E5-C908-4F6A-86E1-1B772BA1D074}" type="pres">
      <dgm:prSet presAssocID="{0E870D2C-024E-4277-A470-5CC64A760160}" presName="parentText" presStyleLbl="node1" presStyleIdx="1" presStyleCnt="5" custLinFactY="98568" custLinFactNeighborY="100000">
        <dgm:presLayoutVars>
          <dgm:chMax val="0"/>
          <dgm:bulletEnabled val="1"/>
        </dgm:presLayoutVars>
      </dgm:prSet>
      <dgm:spPr/>
    </dgm:pt>
    <dgm:pt modelId="{C311D156-7091-4F2D-89CA-628E5E5D862E}" type="pres">
      <dgm:prSet presAssocID="{C7EF6631-5445-43CE-AAF9-2175A86A3382}" presName="spacer" presStyleCnt="0"/>
      <dgm:spPr/>
    </dgm:pt>
    <dgm:pt modelId="{98925363-B33A-4D70-95D5-92497FFF5506}" type="pres">
      <dgm:prSet presAssocID="{CB45161D-F453-4FBC-990B-7D3AC09CD6AC}" presName="parentText" presStyleLbl="node1" presStyleIdx="2" presStyleCnt="5" custLinFactY="100000" custLinFactNeighborY="113305">
        <dgm:presLayoutVars>
          <dgm:chMax val="0"/>
          <dgm:bulletEnabled val="1"/>
        </dgm:presLayoutVars>
      </dgm:prSet>
      <dgm:spPr/>
    </dgm:pt>
    <dgm:pt modelId="{5E1501DB-DE37-414A-9A28-EA0048A7F2F7}" type="pres">
      <dgm:prSet presAssocID="{DCBEC73A-D886-4711-8545-E07D65130AED}" presName="spacer" presStyleCnt="0"/>
      <dgm:spPr/>
    </dgm:pt>
    <dgm:pt modelId="{C46126CC-6C00-4DB7-9080-851F19ADD6F3}" type="pres">
      <dgm:prSet presAssocID="{901358FB-B368-4697-8D96-0C2E01A12864}" presName="parentText" presStyleLbl="node1" presStyleIdx="3" presStyleCnt="5" custLinFactY="100000" custLinFactNeighborX="-667" custLinFactNeighborY="135472">
        <dgm:presLayoutVars>
          <dgm:chMax val="0"/>
          <dgm:bulletEnabled val="1"/>
        </dgm:presLayoutVars>
      </dgm:prSet>
      <dgm:spPr/>
    </dgm:pt>
    <dgm:pt modelId="{6D2862B1-85FA-4EF4-A21B-F315A9E66924}" type="pres">
      <dgm:prSet presAssocID="{8AB698BB-5161-4616-AC56-699C60998CDA}" presName="spacer" presStyleCnt="0"/>
      <dgm:spPr/>
    </dgm:pt>
    <dgm:pt modelId="{D43B9137-F72C-4141-8790-EA2E3CBCD28A}" type="pres">
      <dgm:prSet presAssocID="{B94DD37F-FF45-4FA8-86F0-C0E13454E48B}" presName="parentText" presStyleLbl="node1" presStyleIdx="4" presStyleCnt="5" custLinFactY="-400000" custLinFactNeighborX="667" custLinFactNeighborY="-479039">
        <dgm:presLayoutVars>
          <dgm:chMax val="0"/>
          <dgm:bulletEnabled val="1"/>
        </dgm:presLayoutVars>
      </dgm:prSet>
      <dgm:spPr/>
    </dgm:pt>
  </dgm:ptLst>
  <dgm:cxnLst>
    <dgm:cxn modelId="{F8141A03-B88A-4E14-9367-E0879763ACE1}" srcId="{E6069084-4FDE-458A-AAA0-1B196DF55A64}" destId="{CB45161D-F453-4FBC-990B-7D3AC09CD6AC}" srcOrd="2" destOrd="0" parTransId="{50AF2F70-4DE6-4987-9055-9B8ACD597FF3}" sibTransId="{DCBEC73A-D886-4711-8545-E07D65130AED}"/>
    <dgm:cxn modelId="{347FFF14-E992-4D43-9ADE-0E112C913D50}" srcId="{E6069084-4FDE-458A-AAA0-1B196DF55A64}" destId="{B94DD37F-FF45-4FA8-86F0-C0E13454E48B}" srcOrd="4" destOrd="0" parTransId="{2CD89B5F-6A91-4639-A54C-43DD189CD614}" sibTransId="{D90E05A2-D54B-4160-9661-DB13B59CFBE5}"/>
    <dgm:cxn modelId="{F098F42F-FE21-4F7F-A029-EB8263947699}" srcId="{E6069084-4FDE-458A-AAA0-1B196DF55A64}" destId="{901358FB-B368-4697-8D96-0C2E01A12864}" srcOrd="3" destOrd="0" parTransId="{3EEB9FC7-CABC-4CEA-B0FE-A2AFF9A2113B}" sibTransId="{8AB698BB-5161-4616-AC56-699C60998CDA}"/>
    <dgm:cxn modelId="{199B6F3C-3F3C-4AC0-94A7-099881EB9A30}" type="presOf" srcId="{E6069084-4FDE-458A-AAA0-1B196DF55A64}" destId="{7AC44C00-A179-40A6-ABE0-B702F4B4FD1A}" srcOrd="0" destOrd="0" presId="urn:microsoft.com/office/officeart/2005/8/layout/vList2"/>
    <dgm:cxn modelId="{FE706B43-DE8B-4680-AAF0-28901147B59A}" srcId="{E6069084-4FDE-458A-AAA0-1B196DF55A64}" destId="{4B714E8F-388E-4484-8ADB-C4DCEA7AB9FE}" srcOrd="0" destOrd="0" parTransId="{6CA313F9-8004-4CFD-9F71-CC3EF17E77AD}" sibTransId="{8F3A0D6E-5060-402E-A7C0-AF083AAE146A}"/>
    <dgm:cxn modelId="{6DFDC970-73D4-4582-8BE5-57B1A30D7BA1}" type="presOf" srcId="{0E870D2C-024E-4277-A470-5CC64A760160}" destId="{759087E5-C908-4F6A-86E1-1B772BA1D074}" srcOrd="0" destOrd="0" presId="urn:microsoft.com/office/officeart/2005/8/layout/vList2"/>
    <dgm:cxn modelId="{049C0C71-59A6-4375-9621-8DE0BFC7F081}" srcId="{E6069084-4FDE-458A-AAA0-1B196DF55A64}" destId="{0E870D2C-024E-4277-A470-5CC64A760160}" srcOrd="1" destOrd="0" parTransId="{8F8FC457-873C-4E1D-97AB-BD78AA58CB5A}" sibTransId="{C7EF6631-5445-43CE-AAF9-2175A86A3382}"/>
    <dgm:cxn modelId="{73157452-0F1B-4ACD-A8B0-4EC18803B7EF}" type="presOf" srcId="{901358FB-B368-4697-8D96-0C2E01A12864}" destId="{C46126CC-6C00-4DB7-9080-851F19ADD6F3}" srcOrd="0" destOrd="0" presId="urn:microsoft.com/office/officeart/2005/8/layout/vList2"/>
    <dgm:cxn modelId="{0CEC1C8B-1381-45D1-A862-B35D27950110}" type="presOf" srcId="{B94DD37F-FF45-4FA8-86F0-C0E13454E48B}" destId="{D43B9137-F72C-4141-8790-EA2E3CBCD28A}" srcOrd="0" destOrd="0" presId="urn:microsoft.com/office/officeart/2005/8/layout/vList2"/>
    <dgm:cxn modelId="{8339B0DE-D391-42CB-8798-D980CE92BF5F}" type="presOf" srcId="{4B714E8F-388E-4484-8ADB-C4DCEA7AB9FE}" destId="{7EE46B38-34B7-4B53-ACCC-0F364554B887}" srcOrd="0" destOrd="0" presId="urn:microsoft.com/office/officeart/2005/8/layout/vList2"/>
    <dgm:cxn modelId="{1E38C0EF-38B5-4522-B8B1-B1B66DD5264E}" type="presOf" srcId="{CB45161D-F453-4FBC-990B-7D3AC09CD6AC}" destId="{98925363-B33A-4D70-95D5-92497FFF5506}" srcOrd="0" destOrd="0" presId="urn:microsoft.com/office/officeart/2005/8/layout/vList2"/>
    <dgm:cxn modelId="{CF4ABC74-B221-4764-9055-F9B904C3D4D4}" type="presParOf" srcId="{7AC44C00-A179-40A6-ABE0-B702F4B4FD1A}" destId="{7EE46B38-34B7-4B53-ACCC-0F364554B887}" srcOrd="0" destOrd="0" presId="urn:microsoft.com/office/officeart/2005/8/layout/vList2"/>
    <dgm:cxn modelId="{1DAADEA5-F362-4FDA-BF3B-85CE65C6E951}" type="presParOf" srcId="{7AC44C00-A179-40A6-ABE0-B702F4B4FD1A}" destId="{E6923442-D138-4FAB-8DB9-F236D2325B8C}" srcOrd="1" destOrd="0" presId="urn:microsoft.com/office/officeart/2005/8/layout/vList2"/>
    <dgm:cxn modelId="{D2BF365F-87AC-4DBB-8F26-5CA8544B11EF}" type="presParOf" srcId="{7AC44C00-A179-40A6-ABE0-B702F4B4FD1A}" destId="{759087E5-C908-4F6A-86E1-1B772BA1D074}" srcOrd="2" destOrd="0" presId="urn:microsoft.com/office/officeart/2005/8/layout/vList2"/>
    <dgm:cxn modelId="{08DB3A0A-2751-49DB-B048-307E2AEE960C}" type="presParOf" srcId="{7AC44C00-A179-40A6-ABE0-B702F4B4FD1A}" destId="{C311D156-7091-4F2D-89CA-628E5E5D862E}" srcOrd="3" destOrd="0" presId="urn:microsoft.com/office/officeart/2005/8/layout/vList2"/>
    <dgm:cxn modelId="{843976AC-F0B9-44BD-A8DD-E2A0C3459F57}" type="presParOf" srcId="{7AC44C00-A179-40A6-ABE0-B702F4B4FD1A}" destId="{98925363-B33A-4D70-95D5-92497FFF5506}" srcOrd="4" destOrd="0" presId="urn:microsoft.com/office/officeart/2005/8/layout/vList2"/>
    <dgm:cxn modelId="{088366CB-6FB1-4684-8804-6C062A8C1061}" type="presParOf" srcId="{7AC44C00-A179-40A6-ABE0-B702F4B4FD1A}" destId="{5E1501DB-DE37-414A-9A28-EA0048A7F2F7}" srcOrd="5" destOrd="0" presId="urn:microsoft.com/office/officeart/2005/8/layout/vList2"/>
    <dgm:cxn modelId="{C3D71CFF-EA7F-4630-BCBE-1DEC3DFFF29F}" type="presParOf" srcId="{7AC44C00-A179-40A6-ABE0-B702F4B4FD1A}" destId="{C46126CC-6C00-4DB7-9080-851F19ADD6F3}" srcOrd="6" destOrd="0" presId="urn:microsoft.com/office/officeart/2005/8/layout/vList2"/>
    <dgm:cxn modelId="{82585AE4-E458-4911-A4F5-55E100B49BFC}" type="presParOf" srcId="{7AC44C00-A179-40A6-ABE0-B702F4B4FD1A}" destId="{6D2862B1-85FA-4EF4-A21B-F315A9E66924}" srcOrd="7" destOrd="0" presId="urn:microsoft.com/office/officeart/2005/8/layout/vList2"/>
    <dgm:cxn modelId="{6D8B5624-EBE2-4B8F-99C3-3F8CB5F29DA2}" type="presParOf" srcId="{7AC44C00-A179-40A6-ABE0-B702F4B4FD1A}" destId="{D43B9137-F72C-4141-8790-EA2E3CBCD28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46B38-34B7-4B53-ACCC-0F364554B887}">
      <dsp:nvSpPr>
        <dsp:cNvPr id="0" name=""/>
        <dsp:cNvSpPr/>
      </dsp:nvSpPr>
      <dsp:spPr>
        <a:xfrm>
          <a:off x="0" y="774614"/>
          <a:ext cx="5537200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Født</a:t>
          </a:r>
          <a:r>
            <a:rPr lang="en-US" sz="2000" kern="1200" dirty="0"/>
            <a:t> 1964 i Oslo – 60 </a:t>
          </a:r>
          <a:r>
            <a:rPr lang="en-US" sz="2000" kern="1200" dirty="0" err="1"/>
            <a:t>år</a:t>
          </a:r>
          <a:r>
            <a:rPr lang="en-US" sz="2000" kern="1200" dirty="0"/>
            <a:t>. </a:t>
          </a:r>
        </a:p>
      </dsp:txBody>
      <dsp:txXfrm>
        <a:off x="22846" y="797460"/>
        <a:ext cx="5491508" cy="422308"/>
      </dsp:txXfrm>
    </dsp:sp>
    <dsp:sp modelId="{759087E5-C908-4F6A-86E1-1B772BA1D074}">
      <dsp:nvSpPr>
        <dsp:cNvPr id="0" name=""/>
        <dsp:cNvSpPr/>
      </dsp:nvSpPr>
      <dsp:spPr>
        <a:xfrm>
          <a:off x="0" y="1330129"/>
          <a:ext cx="5537200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Gift med Roald. </a:t>
          </a:r>
        </a:p>
      </dsp:txBody>
      <dsp:txXfrm>
        <a:off x="22846" y="1352975"/>
        <a:ext cx="5491508" cy="422308"/>
      </dsp:txXfrm>
    </dsp:sp>
    <dsp:sp modelId="{98925363-B33A-4D70-95D5-92497FFF5506}">
      <dsp:nvSpPr>
        <dsp:cNvPr id="0" name=""/>
        <dsp:cNvSpPr/>
      </dsp:nvSpPr>
      <dsp:spPr>
        <a:xfrm>
          <a:off x="0" y="1870094"/>
          <a:ext cx="5537200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To barn, Håkon (29) og Ingrid Amalie (24).</a:t>
          </a:r>
        </a:p>
      </dsp:txBody>
      <dsp:txXfrm>
        <a:off x="22846" y="1892940"/>
        <a:ext cx="5491508" cy="422308"/>
      </dsp:txXfrm>
    </dsp:sp>
    <dsp:sp modelId="{C46126CC-6C00-4DB7-9080-851F19ADD6F3}">
      <dsp:nvSpPr>
        <dsp:cNvPr id="0" name=""/>
        <dsp:cNvSpPr/>
      </dsp:nvSpPr>
      <dsp:spPr>
        <a:xfrm>
          <a:off x="0" y="2408462"/>
          <a:ext cx="5537200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Bor</a:t>
          </a:r>
          <a:r>
            <a:rPr lang="en-US" sz="2000" kern="1200" dirty="0"/>
            <a:t> i </a:t>
          </a:r>
          <a:r>
            <a:rPr lang="en-US" sz="2000" kern="1200" dirty="0" err="1"/>
            <a:t>Nittedal</a:t>
          </a:r>
          <a:r>
            <a:rPr lang="en-US" sz="2000" kern="1200" dirty="0"/>
            <a:t>.</a:t>
          </a:r>
        </a:p>
      </dsp:txBody>
      <dsp:txXfrm>
        <a:off x="22846" y="2431308"/>
        <a:ext cx="5491508" cy="422308"/>
      </dsp:txXfrm>
    </dsp:sp>
    <dsp:sp modelId="{D43B9137-F72C-4141-8790-EA2E3CBCD28A}">
      <dsp:nvSpPr>
        <dsp:cNvPr id="0" name=""/>
        <dsp:cNvSpPr/>
      </dsp:nvSpPr>
      <dsp:spPr>
        <a:xfrm>
          <a:off x="0" y="240104"/>
          <a:ext cx="5537200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Distriktsguvernør</a:t>
          </a:r>
          <a:r>
            <a:rPr lang="en-US" sz="2000" kern="1200" dirty="0"/>
            <a:t> 2024/2025 </a:t>
          </a:r>
          <a:r>
            <a:rPr lang="en-US" sz="2000" kern="1200" dirty="0" err="1"/>
            <a:t>Marit</a:t>
          </a:r>
          <a:r>
            <a:rPr lang="en-US" sz="2000" kern="1200" dirty="0"/>
            <a:t> Liv </a:t>
          </a:r>
          <a:r>
            <a:rPr lang="en-US" sz="2000" kern="1200" dirty="0" err="1"/>
            <a:t>Solbjørg</a:t>
          </a:r>
          <a:r>
            <a:rPr lang="en-US" sz="2000" kern="1200" dirty="0"/>
            <a:t> </a:t>
          </a:r>
        </a:p>
      </dsp:txBody>
      <dsp:txXfrm>
        <a:off x="22846" y="262950"/>
        <a:ext cx="5491508" cy="422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F5467-A8A0-4104-877E-E55393622F38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4193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65F1A-2611-CD4E-A266-B14CF06F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86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  <p:sldLayoutId id="2147483677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AA504A1E-9F00-E60B-D945-4A1C40343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/>
              <a:t>Halden RK – budsjett- og målprosess 2024/2025</a:t>
            </a:r>
          </a:p>
        </p:txBody>
      </p:sp>
    </p:spTree>
    <p:extLst>
      <p:ext uri="{BB962C8B-B14F-4D97-AF65-F5344CB8AC3E}">
        <p14:creationId xmlns:p14="http://schemas.microsoft.com/office/powerpoint/2010/main" val="3149346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206C57-36C7-3295-9B5D-7D453C504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Halden RK - møteprogram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08501EE-4678-6384-AE1C-592A1079B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19" y="1898929"/>
            <a:ext cx="11637682" cy="4188106"/>
          </a:xfrm>
        </p:spPr>
        <p:txBody>
          <a:bodyPr>
            <a:normAutofit/>
          </a:bodyPr>
          <a:lstStyle/>
          <a:p>
            <a:r>
              <a:rPr lang="nb-NO" dirty="0" err="1"/>
              <a:t>Kvartalsvise</a:t>
            </a:r>
            <a:r>
              <a:rPr lang="nb-NO" dirty="0"/>
              <a:t> møteprogram skal være ferdigstilt og utsendt til medlemmene senest én måned før kvartalet starter</a:t>
            </a:r>
          </a:p>
          <a:p>
            <a:pPr lvl="1"/>
            <a:r>
              <a:rPr lang="nb-NO" dirty="0"/>
              <a:t>Møteprogram for juli, august, september utsendes i løpet av mai</a:t>
            </a:r>
          </a:p>
          <a:p>
            <a:pPr lvl="1"/>
            <a:r>
              <a:rPr lang="nb-NO" dirty="0"/>
              <a:t>Ett fellesmøte med Fredriksten RK høst 2024</a:t>
            </a:r>
          </a:p>
          <a:p>
            <a:pPr lvl="1"/>
            <a:r>
              <a:rPr lang="nb-NO" dirty="0"/>
              <a:t>Ett fellesmøte med Fredriksten RK vår 2025</a:t>
            </a:r>
          </a:p>
          <a:p>
            <a:pPr lvl="1"/>
            <a:r>
              <a:rPr lang="nb-NO" dirty="0"/>
              <a:t>Ett intercitymøte i område A høst 2024 </a:t>
            </a:r>
          </a:p>
          <a:p>
            <a:pPr lvl="2"/>
            <a:r>
              <a:rPr lang="nb-NO" dirty="0"/>
              <a:t>Preliminært uke 42</a:t>
            </a:r>
          </a:p>
          <a:p>
            <a:pPr lvl="2"/>
            <a:r>
              <a:rPr lang="nb-NO" dirty="0"/>
              <a:t>Planleggingsmøte avholdes 23.5. i Rakkestad</a:t>
            </a:r>
          </a:p>
          <a:p>
            <a:pPr lvl="2"/>
            <a:r>
              <a:rPr lang="nb-NO" dirty="0"/>
              <a:t>Område A består av rotaryklubbene: Rakkestad, Sarpsborg, Skjeberg, Thune, Fredriksten og  Halden.</a:t>
            </a:r>
          </a:p>
          <a:p>
            <a:pPr lvl="1"/>
            <a:r>
              <a:rPr lang="nb-NO" dirty="0"/>
              <a:t>Invitere nærliggende klubber </a:t>
            </a:r>
            <a:r>
              <a:rPr lang="nb-NO"/>
              <a:t>til våre </a:t>
            </a:r>
            <a:r>
              <a:rPr lang="nb-NO" dirty="0"/>
              <a:t>møter når vi har spesielt interessante temaer.</a:t>
            </a:r>
          </a:p>
          <a:p>
            <a:pPr lvl="1"/>
            <a:r>
              <a:rPr lang="nb-NO" dirty="0"/>
              <a:t>Avholde klubbmøter i samarbeid med andre aktører, f.eks. Halden Næringsutvikling?</a:t>
            </a:r>
          </a:p>
          <a:p>
            <a:pPr lvl="1"/>
            <a:endParaRPr lang="nb-NO" dirty="0"/>
          </a:p>
          <a:p>
            <a:pPr lvl="1"/>
            <a:endParaRPr lang="nb-NO" dirty="0"/>
          </a:p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0E569F6-DFA0-1936-49ED-D2A97742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115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8BDA7B-C6EA-427E-97F1-6FA2E1167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E897E4C-1BAC-400D-90F7-356FC65D6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5465233" cy="1975764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29F6AB-B132-4AF4-B061-8437F837C2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93FCCEF6-A00E-812E-728F-59EA32D88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22" y="1993646"/>
            <a:ext cx="4568620" cy="3437446"/>
          </a:xfrm>
          <a:prstGeom prst="rect">
            <a:avLst/>
          </a:prstGeom>
        </p:spPr>
      </p:pic>
      <p:graphicFrame>
        <p:nvGraphicFramePr>
          <p:cNvPr id="28" name="Text Placeholder 25">
            <a:extLst>
              <a:ext uri="{FF2B5EF4-FFF2-40B4-BE49-F238E27FC236}">
                <a16:creationId xmlns:a16="http://schemas.microsoft.com/office/drawing/2014/main" id="{82D54BE4-A070-4FBE-04C5-E5E973D836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9112920"/>
              </p:ext>
            </p:extLst>
          </p:nvPr>
        </p:nvGraphicFramePr>
        <p:xfrm>
          <a:off x="6324600" y="3276600"/>
          <a:ext cx="5537200" cy="3141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Bilde 3" descr="Et bilde som inneholder Menneskeansikt, person, klær, smil&#10;&#10;Automatisk generert beskrivelse">
            <a:extLst>
              <a:ext uri="{FF2B5EF4-FFF2-40B4-BE49-F238E27FC236}">
                <a16:creationId xmlns:a16="http://schemas.microsoft.com/office/drawing/2014/main" id="{1328F502-1559-9A60-1051-8E4EC191E0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77800"/>
            <a:ext cx="2563018" cy="23184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18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C9AD25-1026-A841-A9AF-BFC5AC93AD75}"/>
              </a:ext>
            </a:extLst>
          </p:cNvPr>
          <p:cNvSpPr txBox="1"/>
          <p:nvPr/>
        </p:nvSpPr>
        <p:spPr>
          <a:xfrm>
            <a:off x="796834" y="2873829"/>
            <a:ext cx="96665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Neste </a:t>
            </a:r>
            <a:r>
              <a:rPr lang="en-US" sz="7200" b="1" dirty="0" err="1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års</a:t>
            </a:r>
            <a:r>
              <a:rPr lang="en-US" sz="7200" b="1" dirty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</a:t>
            </a:r>
            <a:r>
              <a:rPr lang="en-US" sz="7200" b="1" dirty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The Magic of Rotary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1987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klær, Menneskeansikt, person, Tale&#10;&#10;Automatisk generert beskrivelse">
            <a:extLst>
              <a:ext uri="{FF2B5EF4-FFF2-40B4-BE49-F238E27FC236}">
                <a16:creationId xmlns:a16="http://schemas.microsoft.com/office/drawing/2014/main" id="{9BD3D53D-270D-6E1D-2FF7-56711EB6E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166" y="1564698"/>
            <a:ext cx="5291667" cy="396875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8783685B-3C32-D4EB-1FE3-AE2E9A4B6F14}"/>
              </a:ext>
            </a:extLst>
          </p:cNvPr>
          <p:cNvSpPr txBox="1"/>
          <p:nvPr/>
        </p:nvSpPr>
        <p:spPr>
          <a:xfrm>
            <a:off x="3684104" y="5804452"/>
            <a:ext cx="490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RI-president 2024/2025 Stephanie </a:t>
            </a:r>
            <a:r>
              <a:rPr lang="nb-NO" dirty="0" err="1"/>
              <a:t>Urchick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48773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B91C05F6-8155-EE5A-90CE-BCBE8E9E4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RI-presidentens mål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A2C21D6-0FD9-F712-3F5D-8B32F31CB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4 nye klubber i hvert distrikt</a:t>
            </a:r>
          </a:p>
          <a:p>
            <a:r>
              <a:rPr lang="nb-NO" dirty="0"/>
              <a:t>100 nye medlemmer i hvert distrikt</a:t>
            </a:r>
          </a:p>
          <a:p>
            <a:endParaRPr lang="nb-NO" dirty="0"/>
          </a:p>
          <a:p>
            <a:r>
              <a:rPr lang="nb-NO" i="1" dirty="0"/>
              <a:t>Klarer vi å starte fire nye Rotaryklubber neste </a:t>
            </a:r>
            <a:r>
              <a:rPr lang="nb-NO" i="1" dirty="0" err="1"/>
              <a:t>rotaryår</a:t>
            </a:r>
            <a:r>
              <a:rPr lang="nb-NO" i="1" dirty="0"/>
              <a:t>? </a:t>
            </a:r>
          </a:p>
          <a:p>
            <a:r>
              <a:rPr lang="nb-NO" i="1" dirty="0"/>
              <a:t>Det er ambisiøst, men ikke umulig. Skal vi klare det må vi gå «all inn». Her vil vi trenge alles innsats for å lykkes, både med tanke på planlegging og gjennomføring. </a:t>
            </a:r>
          </a:p>
          <a:p>
            <a:endParaRPr lang="nb-NO" i="1" dirty="0"/>
          </a:p>
          <a:p>
            <a:r>
              <a:rPr lang="nb-NO" i="1" dirty="0"/>
              <a:t>100 nye medlemmer? 2,2 per klubb</a:t>
            </a:r>
          </a:p>
          <a:p>
            <a:endParaRPr lang="nb-NO" dirty="0"/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06417211-AC61-37E9-E38B-AB1F4A17D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433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B91C05F6-8155-EE5A-90CE-BCBE8E9E4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 for D2260 for 2024-2025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A2C21D6-0FD9-F712-3F5D-8B32F31CB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4 nye klubber</a:t>
            </a:r>
          </a:p>
          <a:p>
            <a:r>
              <a:rPr lang="nb-NO" dirty="0"/>
              <a:t>100 nye medlemmer</a:t>
            </a:r>
          </a:p>
          <a:p>
            <a:endParaRPr lang="nb-NO" dirty="0"/>
          </a:p>
          <a:p>
            <a:r>
              <a:rPr lang="nb-NO" dirty="0"/>
              <a:t>Etablere Rotary Business Network på Romerike</a:t>
            </a:r>
          </a:p>
          <a:p>
            <a:r>
              <a:rPr lang="nb-NO" dirty="0"/>
              <a:t>Etablere en </a:t>
            </a:r>
            <a:r>
              <a:rPr lang="nb-NO" dirty="0" err="1"/>
              <a:t>alumni</a:t>
            </a:r>
            <a:r>
              <a:rPr lang="nb-NO" dirty="0"/>
              <a:t>-klubb for utvekslingsstudenter, RYLA-deltakere m.m.</a:t>
            </a:r>
          </a:p>
          <a:p>
            <a:endParaRPr lang="nb-NO" dirty="0"/>
          </a:p>
          <a:p>
            <a:r>
              <a:rPr lang="nb-NO" dirty="0"/>
              <a:t>USD 1500 per klubb til End Polio</a:t>
            </a:r>
          </a:p>
          <a:p>
            <a:r>
              <a:rPr lang="nb-NO" dirty="0"/>
              <a:t>USD 100 per medlem til TRF </a:t>
            </a:r>
            <a:r>
              <a:rPr lang="nb-NO" dirty="0" err="1"/>
              <a:t>Annual</a:t>
            </a:r>
            <a:r>
              <a:rPr lang="nb-NO" dirty="0"/>
              <a:t> Fund «EREY»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06417211-AC61-37E9-E38B-AB1F4A17D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171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6115F9-FAF9-83EE-B944-BE7918A2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564" y="1"/>
            <a:ext cx="11268635" cy="1219199"/>
          </a:xfrm>
        </p:spPr>
        <p:txBody>
          <a:bodyPr>
            <a:normAutofit/>
          </a:bodyPr>
          <a:lstStyle/>
          <a:p>
            <a:r>
              <a:rPr lang="nb-NO" sz="3600" dirty="0"/>
              <a:t>Komitéarbeid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31E93A0-BBA0-C108-1BBF-D7A006DC0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34" y="1647916"/>
            <a:ext cx="11506199" cy="3836989"/>
          </a:xfrm>
        </p:spPr>
        <p:txBody>
          <a:bodyPr>
            <a:normAutofit/>
          </a:bodyPr>
          <a:lstStyle/>
          <a:p>
            <a:r>
              <a:rPr lang="nb-NO" dirty="0"/>
              <a:t>Klubben har </a:t>
            </a:r>
            <a:r>
              <a:rPr lang="nb-NO" dirty="0" err="1"/>
              <a:t>pt</a:t>
            </a:r>
            <a:r>
              <a:rPr lang="nb-NO" dirty="0"/>
              <a:t> følgende komitéer:</a:t>
            </a:r>
          </a:p>
          <a:p>
            <a:pPr lvl="1"/>
            <a:r>
              <a:rPr lang="nb-NO" dirty="0"/>
              <a:t>Administrasjons-</a:t>
            </a:r>
          </a:p>
          <a:p>
            <a:pPr lvl="1"/>
            <a:r>
              <a:rPr lang="nb-NO" dirty="0"/>
              <a:t>Medlems-</a:t>
            </a:r>
          </a:p>
          <a:p>
            <a:pPr lvl="1"/>
            <a:r>
              <a:rPr lang="nb-NO" dirty="0"/>
              <a:t>Omdømme-</a:t>
            </a:r>
          </a:p>
          <a:p>
            <a:pPr lvl="1"/>
            <a:r>
              <a:rPr lang="nb-NO" dirty="0"/>
              <a:t>Prosjekt-</a:t>
            </a:r>
          </a:p>
          <a:p>
            <a:pPr lvl="1"/>
            <a:r>
              <a:rPr lang="nb-NO" dirty="0"/>
              <a:t>RI-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/>
              <a:t>Klubben må ha på plass komitéledere i tide til at de kan påvirke målene som besluttes innenfor ansvarsområdet, senest 27.5.</a:t>
            </a:r>
            <a:r>
              <a:rPr lang="nb-NO" sz="1800" kern="10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nb-NO" dirty="0"/>
          </a:p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FE7BA7C-4EC0-B51E-9025-57D50E1F7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833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6115F9-FAF9-83EE-B944-BE7918A2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564" y="1"/>
            <a:ext cx="11268635" cy="1219199"/>
          </a:xfrm>
        </p:spPr>
        <p:txBody>
          <a:bodyPr>
            <a:normAutofit/>
          </a:bodyPr>
          <a:lstStyle/>
          <a:p>
            <a:r>
              <a:rPr lang="nb-NO" sz="3600" dirty="0"/>
              <a:t>roller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31E93A0-BBA0-C108-1BBF-D7A006DC0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34" y="1647916"/>
            <a:ext cx="11506199" cy="383698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dirty="0"/>
              <a:t>Roller som skal fylles: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b-NO" sz="2000" dirty="0" err="1"/>
              <a:t>Cico</a:t>
            </a:r>
            <a:endParaRPr lang="nb-NO" sz="2000" dirty="0"/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b-NO" sz="2000" dirty="0"/>
              <a:t>Koordinator stiene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b-NO" sz="2000" dirty="0"/>
              <a:t>Koordinator gapahukene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b-NO" sz="2000" dirty="0"/>
              <a:t>Leder «kulturkomiteen»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b-NO" sz="2000" dirty="0"/>
              <a:t>Møteverter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nb-NO" sz="2000" dirty="0"/>
              <a:t>Leder skilt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nb-NO" sz="2000" dirty="0"/>
              <a:t>Ungdomsansvarlig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nb-NO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nb-NO" dirty="0"/>
          </a:p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FE7BA7C-4EC0-B51E-9025-57D50E1F7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269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541A58-6FC6-9503-6059-660F884E5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12" y="1"/>
            <a:ext cx="11331388" cy="1120587"/>
          </a:xfrm>
        </p:spPr>
        <p:txBody>
          <a:bodyPr>
            <a:normAutofit/>
          </a:bodyPr>
          <a:lstStyle/>
          <a:p>
            <a:r>
              <a:rPr lang="nb-NO" sz="2400" dirty="0"/>
              <a:t>Prosess for ferdigstillelse av Club Goals og budsjett 2024/2025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AB5AAE-865B-15C6-40F9-9DFEC8F3E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2" y="1658471"/>
            <a:ext cx="11582398" cy="4679576"/>
          </a:xfrm>
        </p:spPr>
        <p:txBody>
          <a:bodyPr>
            <a:normAutofit fontScale="92500" lnSpcReduction="20000"/>
          </a:bodyPr>
          <a:lstStyle/>
          <a:p>
            <a:r>
              <a:rPr lang="nb-NO" b="1" dirty="0"/>
              <a:t>Overordnede frister</a:t>
            </a:r>
          </a:p>
          <a:p>
            <a:pPr lvl="1"/>
            <a:r>
              <a:rPr lang="nb-NO" dirty="0"/>
              <a:t>Innsendelse av Klubbens mål (Club goals, tidligere KPM):	31.mai</a:t>
            </a:r>
          </a:p>
          <a:p>
            <a:pPr lvl="1"/>
            <a:r>
              <a:rPr lang="nb-NO" dirty="0"/>
              <a:t>Innsendelse av budsjett					30. juni</a:t>
            </a:r>
          </a:p>
          <a:p>
            <a:r>
              <a:rPr lang="nb-NO" b="1" dirty="0"/>
              <a:t>Intern prosess</a:t>
            </a:r>
          </a:p>
          <a:p>
            <a:pPr lvl="1"/>
            <a:r>
              <a:rPr lang="nb-NO"/>
              <a:t>30.04.: </a:t>
            </a:r>
            <a:r>
              <a:rPr lang="nb-NO" dirty="0"/>
              <a:t>Sende til medlemmene 1. versjon av budsjett for gjennomlesning/kommentar</a:t>
            </a:r>
          </a:p>
          <a:p>
            <a:pPr lvl="1"/>
            <a:r>
              <a:rPr lang="nb-NO" dirty="0"/>
              <a:t>06.05.  Kaffemøte: Motta kommentarer til versjon 1 av budsjettet. Diskusjon.</a:t>
            </a:r>
          </a:p>
          <a:p>
            <a:pPr lvl="1"/>
            <a:r>
              <a:rPr lang="nb-NO" dirty="0"/>
              <a:t>13.05.  Styremøte: Styret konkluderer budsjett og utarbeider versjon 1 av Klubbens mål. Formidle til       	     medlemmene eventuelle kontroversielle «budsjettbeslutninger»</a:t>
            </a:r>
          </a:p>
          <a:p>
            <a:pPr lvl="1"/>
            <a:r>
              <a:rPr lang="nb-NO" dirty="0"/>
              <a:t>21.05.: Sende til medlemmene versjon 1 av Klubbens mål for gjennomlesning/kommentar</a:t>
            </a:r>
          </a:p>
          <a:p>
            <a:pPr lvl="1"/>
            <a:r>
              <a:rPr lang="nb-NO" dirty="0"/>
              <a:t>27.05.  Medlemsmøte: Motta kommentarer til versjon 1 av Klubbens mål. Diskusjon.</a:t>
            </a:r>
          </a:p>
          <a:p>
            <a:pPr lvl="1"/>
            <a:r>
              <a:rPr lang="nb-NO" dirty="0"/>
              <a:t>27.05.  Styremøte: Styret konkluderer Klubbens mål</a:t>
            </a:r>
          </a:p>
          <a:p>
            <a:pPr lvl="1"/>
            <a:r>
              <a:rPr lang="nb-NO" dirty="0"/>
              <a:t>31.05.  Innsendelse av Klubbens mål</a:t>
            </a:r>
          </a:p>
          <a:p>
            <a:pPr lvl="1"/>
            <a:r>
              <a:rPr lang="nb-NO" dirty="0"/>
              <a:t>03.06.  Kaffemøte: Presentere Klubbens mål (og møteprogram juli/august/september)</a:t>
            </a:r>
          </a:p>
          <a:p>
            <a:pPr lvl="1"/>
            <a:r>
              <a:rPr lang="nb-NO" dirty="0"/>
              <a:t>07.06.: Utsendelse av saksliste og sakspapirer til budsjettmøte 17.6.</a:t>
            </a:r>
          </a:p>
          <a:p>
            <a:pPr lvl="1"/>
            <a:r>
              <a:rPr lang="nb-NO" dirty="0"/>
              <a:t>10.06.: Styremøte</a:t>
            </a:r>
          </a:p>
          <a:p>
            <a:pPr lvl="1"/>
            <a:r>
              <a:rPr lang="nb-NO" dirty="0"/>
              <a:t>17.06.: Budsjettmøte</a:t>
            </a:r>
          </a:p>
          <a:p>
            <a:pPr lvl="1"/>
            <a:r>
              <a:rPr lang="nb-NO" dirty="0"/>
              <a:t>30.06.: Innsendelse av budsjett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8B885F9-E93C-1C70-6C3F-C4266874A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9089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6248</TotalTime>
  <Words>509</Words>
  <Application>Microsoft Office PowerPoint</Application>
  <PresentationFormat>Widescreen</PresentationFormat>
  <Paragraphs>81</Paragraphs>
  <Slides>10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Aptos</vt:lpstr>
      <vt:lpstr>Arial</vt:lpstr>
      <vt:lpstr>Calibri</vt:lpstr>
      <vt:lpstr>Office Theme</vt:lpstr>
      <vt:lpstr>Halden RK – budsjett- og målprosess 2024/2025</vt:lpstr>
      <vt:lpstr>PowerPoint-presentasjon</vt:lpstr>
      <vt:lpstr>PowerPoint-presentasjon</vt:lpstr>
      <vt:lpstr>PowerPoint-presentasjon</vt:lpstr>
      <vt:lpstr>RI-presidentens mål</vt:lpstr>
      <vt:lpstr>Mål for D2260 for 2024-2025</vt:lpstr>
      <vt:lpstr>Komitéarbeid</vt:lpstr>
      <vt:lpstr>roller</vt:lpstr>
      <vt:lpstr>Prosess for ferdigstillelse av Club Goals og budsjett 2024/2025</vt:lpstr>
      <vt:lpstr>Halden RK - møteprogram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Trond Mageli</cp:lastModifiedBy>
  <cp:revision>241</cp:revision>
  <cp:lastPrinted>2019-12-04T20:41:25Z</cp:lastPrinted>
  <dcterms:created xsi:type="dcterms:W3CDTF">2019-11-18T03:22:22Z</dcterms:created>
  <dcterms:modified xsi:type="dcterms:W3CDTF">2024-04-30T05:43:08Z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